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3"/>
  </p:notesMasterIdLst>
  <p:sldIdLst>
    <p:sldId id="259" r:id="rId2"/>
    <p:sldId id="307" r:id="rId3"/>
    <p:sldId id="256" r:id="rId4"/>
    <p:sldId id="262" r:id="rId5"/>
    <p:sldId id="260" r:id="rId6"/>
    <p:sldId id="308" r:id="rId7"/>
    <p:sldId id="310" r:id="rId8"/>
    <p:sldId id="309" r:id="rId9"/>
    <p:sldId id="311" r:id="rId10"/>
    <p:sldId id="312" r:id="rId11"/>
    <p:sldId id="313" r:id="rId12"/>
    <p:sldId id="333" r:id="rId13"/>
    <p:sldId id="314" r:id="rId14"/>
    <p:sldId id="315" r:id="rId15"/>
    <p:sldId id="316" r:id="rId16"/>
    <p:sldId id="319" r:id="rId17"/>
    <p:sldId id="320" r:id="rId18"/>
    <p:sldId id="321" r:id="rId19"/>
    <p:sldId id="322" r:id="rId20"/>
    <p:sldId id="323" r:id="rId21"/>
    <p:sldId id="324" r:id="rId22"/>
    <p:sldId id="318" r:id="rId23"/>
    <p:sldId id="317" r:id="rId24"/>
    <p:sldId id="326" r:id="rId25"/>
    <p:sldId id="327" r:id="rId26"/>
    <p:sldId id="328" r:id="rId27"/>
    <p:sldId id="329" r:id="rId28"/>
    <p:sldId id="330" r:id="rId29"/>
    <p:sldId id="331" r:id="rId30"/>
    <p:sldId id="332" r:id="rId31"/>
    <p:sldId id="33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8519" autoAdjust="0"/>
  </p:normalViewPr>
  <p:slideViewPr>
    <p:cSldViewPr snapToGrid="0">
      <p:cViewPr varScale="1">
        <p:scale>
          <a:sx n="71" d="100"/>
          <a:sy n="71" d="100"/>
        </p:scale>
        <p:origin x="12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3FCBC-A26C-4541-BE9F-EB1D1E0FA06C}" type="datetimeFigureOut">
              <a:rPr lang="fr-FR" smtClean="0"/>
              <a:t>06/02/2023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CA910-B716-450D-B162-DC41D245F9BB}" type="slidenum">
              <a:rPr lang="fr-FR" smtClean="0"/>
              <a:t>‹N°›</a:t>
            </a:fld>
            <a:endParaRPr lang="fr-FR"/>
          </a:p>
        </p:txBody>
      </p:sp>
    </p:spTree>
    <p:extLst>
      <p:ext uri="{BB962C8B-B14F-4D97-AF65-F5344CB8AC3E}">
        <p14:creationId xmlns:p14="http://schemas.microsoft.com/office/powerpoint/2010/main" val="125266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1" i="0" dirty="0">
                <a:solidFill>
                  <a:srgbClr val="333333"/>
                </a:solidFill>
                <a:effectLst/>
                <a:latin typeface="Open Sans" panose="020B0606030504020204" pitchFamily="34" charset="0"/>
              </a:rPr>
              <a:t>principales missions du CEE:</a:t>
            </a:r>
            <a:endParaRPr lang="fr-FR" b="0" i="0" dirty="0">
              <a:solidFill>
                <a:srgbClr val="333333"/>
              </a:solidFill>
              <a:effectLst/>
              <a:latin typeface="Open Sans" panose="020B0606030504020204" pitchFamily="34" charset="0"/>
            </a:endParaRPr>
          </a:p>
          <a:p>
            <a:pPr algn="l">
              <a:buFont typeface="+mj-lt"/>
              <a:buAutoNum type="arabicPeriod"/>
            </a:pPr>
            <a:r>
              <a:rPr lang="fr-FR" b="0" i="0" dirty="0">
                <a:solidFill>
                  <a:srgbClr val="333333"/>
                </a:solidFill>
                <a:effectLst/>
                <a:latin typeface="Open Sans" panose="020B0606030504020204" pitchFamily="34" charset="0"/>
              </a:rPr>
              <a:t>Veiller à la cohérence des évaluations conduites par le ministère chargé de l'éducation nationale portant sur les acquis des élèves, les dispositifs éducatifs et les établissements d'enseignement scolaire.</a:t>
            </a:r>
          </a:p>
          <a:p>
            <a:pPr algn="l">
              <a:buFont typeface="+mj-lt"/>
              <a:buAutoNum type="arabicPeriod"/>
            </a:pPr>
            <a:r>
              <a:rPr lang="fr-FR" b="0" i="0" dirty="0">
                <a:solidFill>
                  <a:srgbClr val="333333"/>
                </a:solidFill>
                <a:effectLst/>
                <a:latin typeface="Open Sans" panose="020B0606030504020204" pitchFamily="34" charset="0"/>
              </a:rPr>
              <a:t>Définir le cadre méthodologique et les outils des auto-évaluations et des évaluations des établissements et analyser les résultats de ces évaluations.</a:t>
            </a:r>
          </a:p>
          <a:p>
            <a:pPr algn="l">
              <a:buFont typeface="+mj-lt"/>
              <a:buAutoNum type="arabicPeriod"/>
            </a:pPr>
            <a:r>
              <a:rPr lang="fr-FR" b="0" i="0" dirty="0">
                <a:solidFill>
                  <a:srgbClr val="333333"/>
                </a:solidFill>
                <a:effectLst/>
                <a:latin typeface="Open Sans" panose="020B0606030504020204" pitchFamily="34" charset="0"/>
              </a:rPr>
              <a:t>Donner un avis sur les méthodologies, sur les outils et sur les résultats des évaluations du système éducatif.</a:t>
            </a:r>
          </a:p>
          <a:p>
            <a:pPr algn="l">
              <a:buFont typeface="+mj-lt"/>
              <a:buAutoNum type="arabicPeriod"/>
            </a:pPr>
            <a:r>
              <a:rPr lang="fr-FR" b="0" i="0" dirty="0">
                <a:solidFill>
                  <a:srgbClr val="333333"/>
                </a:solidFill>
                <a:effectLst/>
                <a:latin typeface="Open Sans" panose="020B0606030504020204" pitchFamily="34" charset="0"/>
              </a:rPr>
              <a:t>Proposer des méthodologies de mesure des inégalités territoriales scolaires et formuler toute recommandation utile pour les réduire.</a:t>
            </a:r>
          </a:p>
          <a:p>
            <a:pPr algn="l"/>
            <a:r>
              <a:rPr lang="fr-FR" b="0" i="0" dirty="0">
                <a:solidFill>
                  <a:srgbClr val="333333"/>
                </a:solidFill>
                <a:effectLst/>
                <a:latin typeface="Open Sans" panose="020B0606030504020204" pitchFamily="34" charset="0"/>
              </a:rPr>
              <a:t>Les travaux du CEE ont vocation à éclairer les pouvoirs publics et enrichir le débat public sur l'éducation.</a:t>
            </a:r>
          </a:p>
          <a:p>
            <a:pPr algn="l"/>
            <a:r>
              <a:rPr lang="fr-FR" b="0" i="0" dirty="0">
                <a:solidFill>
                  <a:srgbClr val="333333"/>
                </a:solidFill>
                <a:effectLst/>
                <a:latin typeface="Open Sans" panose="020B0606030504020204" pitchFamily="34" charset="0"/>
              </a:rPr>
              <a:t>Au titre de la mission 2, le CEE a exploré les conditions d'une évaluation régulière des écoles. Si la définition des outils est à la main du CEE la mise en œuvre de l'évaluation des écoles est du ressort des académies.</a:t>
            </a:r>
          </a:p>
          <a:p>
            <a:endParaRPr lang="fr-FR" dirty="0"/>
          </a:p>
        </p:txBody>
      </p:sp>
      <p:sp>
        <p:nvSpPr>
          <p:cNvPr id="4" name="Espace réservé du numéro de diapositive 3"/>
          <p:cNvSpPr>
            <a:spLocks noGrp="1"/>
          </p:cNvSpPr>
          <p:nvPr>
            <p:ph type="sldNum" sz="quarter" idx="5"/>
          </p:nvPr>
        </p:nvSpPr>
        <p:spPr/>
        <p:txBody>
          <a:bodyPr/>
          <a:lstStyle/>
          <a:p>
            <a:fld id="{4D5CA910-B716-450D-B162-DC41D245F9BB}" type="slidenum">
              <a:rPr lang="fr-FR" smtClean="0"/>
              <a:t>4</a:t>
            </a:fld>
            <a:endParaRPr lang="fr-FR"/>
          </a:p>
        </p:txBody>
      </p:sp>
    </p:spTree>
    <p:extLst>
      <p:ext uri="{BB962C8B-B14F-4D97-AF65-F5344CB8AC3E}">
        <p14:creationId xmlns:p14="http://schemas.microsoft.com/office/powerpoint/2010/main" val="1881594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D5CA910-B716-450D-B162-DC41D245F9BB}" type="slidenum">
              <a:rPr lang="fr-FR" smtClean="0"/>
              <a:t>23</a:t>
            </a:fld>
            <a:endParaRPr lang="fr-FR"/>
          </a:p>
        </p:txBody>
      </p:sp>
    </p:spTree>
    <p:extLst>
      <p:ext uri="{BB962C8B-B14F-4D97-AF65-F5344CB8AC3E}">
        <p14:creationId xmlns:p14="http://schemas.microsoft.com/office/powerpoint/2010/main" val="397047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Possibilité de fournir tout document complémentaire jugé utile</a:t>
            </a:r>
          </a:p>
        </p:txBody>
      </p:sp>
      <p:sp>
        <p:nvSpPr>
          <p:cNvPr id="4" name="Espace réservé du numéro de diapositive 3"/>
          <p:cNvSpPr>
            <a:spLocks noGrp="1"/>
          </p:cNvSpPr>
          <p:nvPr>
            <p:ph type="sldNum" sz="quarter" idx="5"/>
          </p:nvPr>
        </p:nvSpPr>
        <p:spPr/>
        <p:txBody>
          <a:bodyPr/>
          <a:lstStyle/>
          <a:p>
            <a:fld id="{4D5CA910-B716-450D-B162-DC41D245F9BB}" type="slidenum">
              <a:rPr lang="fr-FR" smtClean="0"/>
              <a:t>28</a:t>
            </a:fld>
            <a:endParaRPr lang="fr-FR"/>
          </a:p>
        </p:txBody>
      </p:sp>
    </p:spTree>
    <p:extLst>
      <p:ext uri="{BB962C8B-B14F-4D97-AF65-F5344CB8AC3E}">
        <p14:creationId xmlns:p14="http://schemas.microsoft.com/office/powerpoint/2010/main" val="2935860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E93427D7-86DC-491C-A76C-911863A9502A}" type="datetimeFigureOut">
              <a:rPr lang="fr-FR" smtClean="0"/>
              <a:t>06/02/2023</a:t>
            </a:fld>
            <a:endParaRPr lang="fr-FR"/>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fr-F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D1FC580-D154-4D87-8030-3E90EE4536C6}" type="slidenum">
              <a:rPr lang="fr-FR" smtClean="0"/>
              <a:t>‹N°›</a:t>
            </a:fld>
            <a:endParaRPr lang="fr-FR"/>
          </a:p>
        </p:txBody>
      </p:sp>
    </p:spTree>
    <p:extLst>
      <p:ext uri="{BB962C8B-B14F-4D97-AF65-F5344CB8AC3E}">
        <p14:creationId xmlns:p14="http://schemas.microsoft.com/office/powerpoint/2010/main" val="1631811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3427D7-86DC-491C-A76C-911863A9502A}" type="datetimeFigureOut">
              <a:rPr lang="fr-FR" smtClean="0"/>
              <a:t>06/02/2023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D1FC580-D154-4D87-8030-3E90EE4536C6}" type="slidenum">
              <a:rPr lang="fr-FR" smtClean="0"/>
              <a:t>‹N°›</a:t>
            </a:fld>
            <a:endParaRPr lang="fr-FR"/>
          </a:p>
        </p:txBody>
      </p:sp>
    </p:spTree>
    <p:extLst>
      <p:ext uri="{BB962C8B-B14F-4D97-AF65-F5344CB8AC3E}">
        <p14:creationId xmlns:p14="http://schemas.microsoft.com/office/powerpoint/2010/main" val="314124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3427D7-86DC-491C-A76C-911863A9502A}" type="datetimeFigureOut">
              <a:rPr lang="fr-FR" smtClean="0"/>
              <a:t>06/02/2023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D1FC580-D154-4D87-8030-3E90EE4536C6}" type="slidenum">
              <a:rPr lang="fr-FR" smtClean="0"/>
              <a:t>‹N°›</a:t>
            </a:fld>
            <a:endParaRPr lang="fr-FR"/>
          </a:p>
        </p:txBody>
      </p:sp>
    </p:spTree>
    <p:extLst>
      <p:ext uri="{BB962C8B-B14F-4D97-AF65-F5344CB8AC3E}">
        <p14:creationId xmlns:p14="http://schemas.microsoft.com/office/powerpoint/2010/main" val="363841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3427D7-86DC-491C-A76C-911863A9502A}" type="datetimeFigureOut">
              <a:rPr lang="fr-FR" smtClean="0"/>
              <a:t>06/02/2023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D1FC580-D154-4D87-8030-3E90EE4536C6}" type="slidenum">
              <a:rPr lang="fr-FR" smtClean="0"/>
              <a:t>‹N°›</a:t>
            </a:fld>
            <a:endParaRPr lang="fr-FR"/>
          </a:p>
        </p:txBody>
      </p:sp>
    </p:spTree>
    <p:extLst>
      <p:ext uri="{BB962C8B-B14F-4D97-AF65-F5344CB8AC3E}">
        <p14:creationId xmlns:p14="http://schemas.microsoft.com/office/powerpoint/2010/main" val="126331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93427D7-86DC-491C-A76C-911863A9502A}" type="datetimeFigureOut">
              <a:rPr lang="fr-FR" smtClean="0"/>
              <a:t>06/02/2023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D1FC580-D154-4D87-8030-3E90EE4536C6}" type="slidenum">
              <a:rPr lang="fr-FR" smtClean="0"/>
              <a:t>‹N°›</a:t>
            </a:fld>
            <a:endParaRPr lang="fr-FR"/>
          </a:p>
        </p:txBody>
      </p:sp>
    </p:spTree>
    <p:extLst>
      <p:ext uri="{BB962C8B-B14F-4D97-AF65-F5344CB8AC3E}">
        <p14:creationId xmlns:p14="http://schemas.microsoft.com/office/powerpoint/2010/main" val="3967147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93427D7-86DC-491C-A76C-911863A9502A}" type="datetimeFigureOut">
              <a:rPr lang="fr-FR" smtClean="0"/>
              <a:t>06/02/2023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D1FC580-D154-4D87-8030-3E90EE4536C6}" type="slidenum">
              <a:rPr lang="fr-FR" smtClean="0"/>
              <a:t>‹N°›</a:t>
            </a:fld>
            <a:endParaRPr lang="fr-FR"/>
          </a:p>
        </p:txBody>
      </p:sp>
    </p:spTree>
    <p:extLst>
      <p:ext uri="{BB962C8B-B14F-4D97-AF65-F5344CB8AC3E}">
        <p14:creationId xmlns:p14="http://schemas.microsoft.com/office/powerpoint/2010/main" val="207083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93427D7-86DC-491C-A76C-911863A9502A}" type="datetimeFigureOut">
              <a:rPr lang="fr-FR" smtClean="0"/>
              <a:t>06/02/2023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D1FC580-D154-4D87-8030-3E90EE4536C6}" type="slidenum">
              <a:rPr lang="fr-FR" smtClean="0"/>
              <a:t>‹N°›</a:t>
            </a:fld>
            <a:endParaRPr lang="fr-FR"/>
          </a:p>
        </p:txBody>
      </p:sp>
    </p:spTree>
    <p:extLst>
      <p:ext uri="{BB962C8B-B14F-4D97-AF65-F5344CB8AC3E}">
        <p14:creationId xmlns:p14="http://schemas.microsoft.com/office/powerpoint/2010/main" val="2457196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93427D7-86DC-491C-A76C-911863A9502A}" type="datetimeFigureOut">
              <a:rPr lang="fr-FR" smtClean="0"/>
              <a:t>06/02/2023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D1FC580-D154-4D87-8030-3E90EE4536C6}" type="slidenum">
              <a:rPr lang="fr-FR" smtClean="0"/>
              <a:t>‹N°›</a:t>
            </a:fld>
            <a:endParaRPr lang="fr-FR"/>
          </a:p>
        </p:txBody>
      </p:sp>
    </p:spTree>
    <p:extLst>
      <p:ext uri="{BB962C8B-B14F-4D97-AF65-F5344CB8AC3E}">
        <p14:creationId xmlns:p14="http://schemas.microsoft.com/office/powerpoint/2010/main" val="3220968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427D7-86DC-491C-A76C-911863A9502A}" type="datetimeFigureOut">
              <a:rPr lang="fr-FR" smtClean="0"/>
              <a:t>06/02/2023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D1FC580-D154-4D87-8030-3E90EE4536C6}" type="slidenum">
              <a:rPr lang="fr-FR" smtClean="0"/>
              <a:t>‹N°›</a:t>
            </a:fld>
            <a:endParaRPr lang="fr-FR"/>
          </a:p>
        </p:txBody>
      </p:sp>
    </p:spTree>
    <p:extLst>
      <p:ext uri="{BB962C8B-B14F-4D97-AF65-F5344CB8AC3E}">
        <p14:creationId xmlns:p14="http://schemas.microsoft.com/office/powerpoint/2010/main" val="408591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fr-FR"/>
              <a:t>Cliquez pour modifier les styles du texte du masque</a:t>
            </a:r>
          </a:p>
        </p:txBody>
      </p:sp>
      <p:sp>
        <p:nvSpPr>
          <p:cNvPr id="5" name="Date Placeholder 4"/>
          <p:cNvSpPr>
            <a:spLocks noGrp="1"/>
          </p:cNvSpPr>
          <p:nvPr>
            <p:ph type="dt" sz="half" idx="10"/>
          </p:nvPr>
        </p:nvSpPr>
        <p:spPr/>
        <p:txBody>
          <a:bodyPr/>
          <a:lstStyle/>
          <a:p>
            <a:fld id="{E93427D7-86DC-491C-A76C-911863A9502A}" type="datetimeFigureOut">
              <a:rPr lang="fr-FR" smtClean="0"/>
              <a:t>06/02/2023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D1FC580-D154-4D87-8030-3E90EE4536C6}" type="slidenum">
              <a:rPr lang="fr-FR" smtClean="0"/>
              <a:t>‹N°›</a:t>
            </a:fld>
            <a:endParaRPr lang="fr-FR"/>
          </a:p>
        </p:txBody>
      </p:sp>
    </p:spTree>
    <p:extLst>
      <p:ext uri="{BB962C8B-B14F-4D97-AF65-F5344CB8AC3E}">
        <p14:creationId xmlns:p14="http://schemas.microsoft.com/office/powerpoint/2010/main" val="4163997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E93427D7-86DC-491C-A76C-911863A9502A}" type="datetimeFigureOut">
              <a:rPr lang="fr-FR" smtClean="0"/>
              <a:t>06/02/2023</a:t>
            </a:fld>
            <a:endParaRPr lang="fr-FR"/>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ED1FC580-D154-4D87-8030-3E90EE4536C6}" type="slidenum">
              <a:rPr lang="fr-FR" smtClean="0"/>
              <a:t>‹N°›</a:t>
            </a:fld>
            <a:endParaRPr lang="fr-FR"/>
          </a:p>
        </p:txBody>
      </p:sp>
    </p:spTree>
    <p:extLst>
      <p:ext uri="{BB962C8B-B14F-4D97-AF65-F5344CB8AC3E}">
        <p14:creationId xmlns:p14="http://schemas.microsoft.com/office/powerpoint/2010/main" val="63203188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E93427D7-86DC-491C-A76C-911863A9502A}" type="datetimeFigureOut">
              <a:rPr lang="fr-FR" smtClean="0"/>
              <a:t>06/02/2023</a:t>
            </a:fld>
            <a:endParaRPr lang="fr-F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fr-F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ED1FC580-D154-4D87-8030-3E90EE4536C6}" type="slidenum">
              <a:rPr lang="fr-FR" smtClean="0"/>
              <a:t>‹N°›</a:t>
            </a:fld>
            <a:endParaRPr lang="fr-FR"/>
          </a:p>
        </p:txBody>
      </p:sp>
    </p:spTree>
    <p:extLst>
      <p:ext uri="{BB962C8B-B14F-4D97-AF65-F5344CB8AC3E}">
        <p14:creationId xmlns:p14="http://schemas.microsoft.com/office/powerpoint/2010/main" val="250329669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agistere.education.fr/ih2ef/course/view.php?id=179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Écran d’accueil des couleurs sur une surface blanche">
            <a:extLst>
              <a:ext uri="{FF2B5EF4-FFF2-40B4-BE49-F238E27FC236}">
                <a16:creationId xmlns:a16="http://schemas.microsoft.com/office/drawing/2014/main" id="{FBC87E6E-A838-5E3A-01A9-CA37B54F6CC2}"/>
              </a:ext>
            </a:extLst>
          </p:cNvPr>
          <p:cNvPicPr>
            <a:picLocks noChangeAspect="1"/>
          </p:cNvPicPr>
          <p:nvPr/>
        </p:nvPicPr>
        <p:blipFill rotWithShape="1">
          <a:blip r:embed="rId2">
            <a:alphaModFix amt="90000"/>
          </a:blip>
          <a:srcRect t="2398" b="22603"/>
          <a:stretch/>
        </p:blipFill>
        <p:spPr>
          <a:xfrm>
            <a:off x="1" y="10"/>
            <a:ext cx="12191999" cy="6857989"/>
          </a:xfrm>
          <a:prstGeom prst="rect">
            <a:avLst/>
          </a:prstGeom>
        </p:spPr>
      </p:pic>
      <p:sp>
        <p:nvSpPr>
          <p:cNvPr id="2" name="Titre 1">
            <a:extLst>
              <a:ext uri="{FF2B5EF4-FFF2-40B4-BE49-F238E27FC236}">
                <a16:creationId xmlns:a16="http://schemas.microsoft.com/office/drawing/2014/main" id="{93E3F7CD-E713-E2D4-536C-842E6EF70FAE}"/>
              </a:ext>
            </a:extLst>
          </p:cNvPr>
          <p:cNvSpPr>
            <a:spLocks noGrp="1"/>
          </p:cNvSpPr>
          <p:nvPr>
            <p:ph type="ctrTitle"/>
          </p:nvPr>
        </p:nvSpPr>
        <p:spPr>
          <a:xfrm>
            <a:off x="165250" y="1105239"/>
            <a:ext cx="8933796" cy="2437232"/>
          </a:xfrm>
        </p:spPr>
        <p:txBody>
          <a:bodyPr>
            <a:normAutofit fontScale="90000"/>
          </a:bodyPr>
          <a:lstStyle/>
          <a:p>
            <a:r>
              <a:rPr lang="fr-FR" dirty="0"/>
              <a:t>Evaluations des écoles de Behren-lès-Forbach</a:t>
            </a:r>
          </a:p>
        </p:txBody>
      </p:sp>
      <p:sp>
        <p:nvSpPr>
          <p:cNvPr id="3" name="Sous-titre 2">
            <a:extLst>
              <a:ext uri="{FF2B5EF4-FFF2-40B4-BE49-F238E27FC236}">
                <a16:creationId xmlns:a16="http://schemas.microsoft.com/office/drawing/2014/main" id="{CFC69564-4F5C-2233-6953-555FB73A3E25}"/>
              </a:ext>
            </a:extLst>
          </p:cNvPr>
          <p:cNvSpPr>
            <a:spLocks noGrp="1"/>
          </p:cNvSpPr>
          <p:nvPr>
            <p:ph type="subTitle" idx="1"/>
          </p:nvPr>
        </p:nvSpPr>
        <p:spPr>
          <a:xfrm>
            <a:off x="3075129" y="5139262"/>
            <a:ext cx="8936846" cy="457201"/>
          </a:xfrm>
        </p:spPr>
        <p:txBody>
          <a:bodyPr>
            <a:normAutofit fontScale="92500" lnSpcReduction="10000"/>
          </a:bodyPr>
          <a:lstStyle/>
          <a:p>
            <a:pPr>
              <a:spcAft>
                <a:spcPts val="600"/>
              </a:spcAft>
            </a:pPr>
            <a:r>
              <a:rPr lang="fr-FR" dirty="0">
                <a:solidFill>
                  <a:srgbClr val="CC00CC"/>
                </a:solidFill>
              </a:rPr>
              <a:t>Information et accompagnement des directrices d’école</a:t>
            </a:r>
          </a:p>
        </p:txBody>
      </p:sp>
    </p:spTree>
    <p:extLst>
      <p:ext uri="{BB962C8B-B14F-4D97-AF65-F5344CB8AC3E}">
        <p14:creationId xmlns:p14="http://schemas.microsoft.com/office/powerpoint/2010/main" val="257602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0D45C3-D032-072F-82C6-78F85236D023}"/>
              </a:ext>
            </a:extLst>
          </p:cNvPr>
          <p:cNvSpPr>
            <a:spLocks noGrp="1"/>
          </p:cNvSpPr>
          <p:nvPr>
            <p:ph type="title"/>
          </p:nvPr>
        </p:nvSpPr>
        <p:spPr/>
        <p:txBody>
          <a:bodyPr/>
          <a:lstStyle/>
          <a:p>
            <a:pPr algn="ctr"/>
            <a:r>
              <a:rPr lang="fr-FR" dirty="0"/>
              <a:t>Les principes</a:t>
            </a:r>
          </a:p>
        </p:txBody>
      </p:sp>
      <p:sp>
        <p:nvSpPr>
          <p:cNvPr id="3" name="Espace réservé du contenu 2">
            <a:extLst>
              <a:ext uri="{FF2B5EF4-FFF2-40B4-BE49-F238E27FC236}">
                <a16:creationId xmlns:a16="http://schemas.microsoft.com/office/drawing/2014/main" id="{DDAAFB6C-0ACE-9395-DB01-113ACCBB5803}"/>
              </a:ext>
            </a:extLst>
          </p:cNvPr>
          <p:cNvSpPr>
            <a:spLocks noGrp="1"/>
          </p:cNvSpPr>
          <p:nvPr>
            <p:ph idx="1"/>
          </p:nvPr>
        </p:nvSpPr>
        <p:spPr>
          <a:xfrm>
            <a:off x="676656" y="2011681"/>
            <a:ext cx="10753725" cy="1524896"/>
          </a:xfrm>
        </p:spPr>
        <p:txBody>
          <a:bodyPr/>
          <a:lstStyle/>
          <a:p>
            <a:r>
              <a:rPr lang="fr-FR" dirty="0"/>
              <a:t>- Les écoles sont évaluées tous les 5 ans</a:t>
            </a:r>
          </a:p>
          <a:p>
            <a:r>
              <a:rPr lang="fr-FR" dirty="0"/>
              <a:t>- Des regroupements d’écoles sont opérés</a:t>
            </a:r>
          </a:p>
          <a:p>
            <a:r>
              <a:rPr lang="fr-FR" dirty="0"/>
              <a:t>- L’évaluation se décline en 3 étapes :</a:t>
            </a:r>
          </a:p>
          <a:p>
            <a:endParaRPr lang="fr-FR" dirty="0"/>
          </a:p>
        </p:txBody>
      </p:sp>
      <p:sp>
        <p:nvSpPr>
          <p:cNvPr id="4" name="Rectangle 3">
            <a:extLst>
              <a:ext uri="{FF2B5EF4-FFF2-40B4-BE49-F238E27FC236}">
                <a16:creationId xmlns:a16="http://schemas.microsoft.com/office/drawing/2014/main" id="{78F316C2-B6E5-4822-1A77-3745409CBD19}"/>
              </a:ext>
            </a:extLst>
          </p:cNvPr>
          <p:cNvSpPr/>
          <p:nvPr/>
        </p:nvSpPr>
        <p:spPr>
          <a:xfrm>
            <a:off x="2164976" y="3832413"/>
            <a:ext cx="7355541" cy="221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Arial" panose="020B0604020202020204" pitchFamily="34" charset="0"/>
                <a:cs typeface="Arial" panose="020B0604020202020204" pitchFamily="34" charset="0"/>
              </a:rPr>
              <a:t>Etape 1: Auto-évaluation participative</a:t>
            </a:r>
          </a:p>
          <a:p>
            <a:pPr algn="ctr"/>
            <a:endParaRPr lang="fr-FR" sz="2400" dirty="0">
              <a:latin typeface="Arial" panose="020B0604020202020204" pitchFamily="34" charset="0"/>
              <a:cs typeface="Arial" panose="020B0604020202020204" pitchFamily="34" charset="0"/>
            </a:endParaRPr>
          </a:p>
          <a:p>
            <a:pPr algn="ctr"/>
            <a:r>
              <a:rPr lang="fr-FR" sz="2400" dirty="0">
                <a:latin typeface="Arial" panose="020B0604020202020204" pitchFamily="34" charset="0"/>
                <a:cs typeface="Arial" panose="020B0604020202020204" pitchFamily="34" charset="0"/>
              </a:rPr>
              <a:t>Etape 2: Evaluation externe</a:t>
            </a:r>
          </a:p>
          <a:p>
            <a:pPr algn="ctr"/>
            <a:endParaRPr lang="fr-FR" sz="2400" dirty="0">
              <a:latin typeface="Arial" panose="020B0604020202020204" pitchFamily="34" charset="0"/>
              <a:cs typeface="Arial" panose="020B0604020202020204" pitchFamily="34" charset="0"/>
            </a:endParaRPr>
          </a:p>
          <a:p>
            <a:pPr algn="ctr"/>
            <a:r>
              <a:rPr lang="fr-FR" sz="2400" dirty="0">
                <a:latin typeface="Arial" panose="020B0604020202020204" pitchFamily="34" charset="0"/>
                <a:cs typeface="Arial" panose="020B0604020202020204" pitchFamily="34" charset="0"/>
              </a:rPr>
              <a:t>Etape 3: Projet d’école</a:t>
            </a:r>
          </a:p>
        </p:txBody>
      </p:sp>
    </p:spTree>
    <p:extLst>
      <p:ext uri="{BB962C8B-B14F-4D97-AF65-F5344CB8AC3E}">
        <p14:creationId xmlns:p14="http://schemas.microsoft.com/office/powerpoint/2010/main" val="2443214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DCE90E-1CFA-EC04-6A2C-0EDBBA9052EF}"/>
              </a:ext>
            </a:extLst>
          </p:cNvPr>
          <p:cNvSpPr>
            <a:spLocks noGrp="1"/>
          </p:cNvSpPr>
          <p:nvPr>
            <p:ph type="title"/>
          </p:nvPr>
        </p:nvSpPr>
        <p:spPr/>
        <p:txBody>
          <a:bodyPr/>
          <a:lstStyle/>
          <a:p>
            <a:pPr algn="ctr"/>
            <a:r>
              <a:rPr lang="fr-FR" dirty="0"/>
              <a:t>Les échéances</a:t>
            </a:r>
          </a:p>
        </p:txBody>
      </p:sp>
      <p:sp>
        <p:nvSpPr>
          <p:cNvPr id="4" name="Espace réservé du contenu 3">
            <a:extLst>
              <a:ext uri="{FF2B5EF4-FFF2-40B4-BE49-F238E27FC236}">
                <a16:creationId xmlns:a16="http://schemas.microsoft.com/office/drawing/2014/main" id="{FB1899FD-35B4-3AC3-BA3D-80E61B9AA069}"/>
              </a:ext>
            </a:extLst>
          </p:cNvPr>
          <p:cNvSpPr txBox="1">
            <a:spLocks noGrp="1"/>
          </p:cNvSpPr>
          <p:nvPr>
            <p:ph idx="1"/>
          </p:nvPr>
        </p:nvSpPr>
        <p:spPr>
          <a:xfrm>
            <a:off x="563095" y="2522351"/>
            <a:ext cx="10753725" cy="1527726"/>
          </a:xfrm>
          <a:prstGeom prst="rect">
            <a:avLst/>
          </a:prstGeom>
          <a:noFill/>
        </p:spPr>
        <p:txBody>
          <a:bodyPr wrap="square" rtlCol="0">
            <a:spAutoFit/>
          </a:bodyPr>
          <a:lstStyle/>
          <a:p>
            <a:r>
              <a:rPr lang="fr-FR" sz="2800" dirty="0"/>
              <a:t>Période 4 : réalisation de l’auto-évaluation</a:t>
            </a:r>
          </a:p>
          <a:p>
            <a:r>
              <a:rPr lang="fr-FR" sz="2800" dirty="0"/>
              <a:t>Période 5 : évaluation externe</a:t>
            </a:r>
          </a:p>
          <a:p>
            <a:endParaRPr lang="fr-FR" sz="2800" dirty="0"/>
          </a:p>
        </p:txBody>
      </p:sp>
    </p:spTree>
    <p:extLst>
      <p:ext uri="{BB962C8B-B14F-4D97-AF65-F5344CB8AC3E}">
        <p14:creationId xmlns:p14="http://schemas.microsoft.com/office/powerpoint/2010/main" val="2388856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E9CA5-0FD8-39AD-6866-9B61749CF06E}"/>
              </a:ext>
            </a:extLst>
          </p:cNvPr>
          <p:cNvSpPr>
            <a:spLocks noGrp="1"/>
          </p:cNvSpPr>
          <p:nvPr>
            <p:ph type="ctrTitle"/>
          </p:nvPr>
        </p:nvSpPr>
        <p:spPr>
          <a:xfrm>
            <a:off x="509374" y="1389032"/>
            <a:ext cx="10782300" cy="3352800"/>
          </a:xfrm>
        </p:spPr>
        <p:txBody>
          <a:bodyPr/>
          <a:lstStyle/>
          <a:p>
            <a:r>
              <a:rPr lang="fr-FR" dirty="0"/>
              <a:t>Focus sur l’étape 1 : l’auto -évaluation</a:t>
            </a:r>
          </a:p>
        </p:txBody>
      </p:sp>
    </p:spTree>
    <p:extLst>
      <p:ext uri="{BB962C8B-B14F-4D97-AF65-F5344CB8AC3E}">
        <p14:creationId xmlns:p14="http://schemas.microsoft.com/office/powerpoint/2010/main" val="3674329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D9297F4-1910-7AFD-FC24-65D4A64C3A10}"/>
              </a:ext>
            </a:extLst>
          </p:cNvPr>
          <p:cNvSpPr>
            <a:spLocks noGrp="1"/>
          </p:cNvSpPr>
          <p:nvPr>
            <p:ph idx="1"/>
          </p:nvPr>
        </p:nvSpPr>
        <p:spPr/>
        <p:txBody>
          <a:bodyPr/>
          <a:lstStyle/>
          <a:p>
            <a:r>
              <a:rPr lang="fr-FR" dirty="0"/>
              <a:t>Elle vise à s’interroger sur la qualité des apprentissages des élèves, de leurs acquis, de l’éducation dispensée, de leur suivi et de leur vie dans l’école. </a:t>
            </a:r>
          </a:p>
          <a:p>
            <a:r>
              <a:rPr lang="fr-FR" dirty="0"/>
              <a:t>Elle a pour objectif d’</a:t>
            </a:r>
            <a:r>
              <a:rPr lang="fr-FR" b="1" dirty="0"/>
              <a:t>analyser l’école dans sa globalité </a:t>
            </a:r>
            <a:r>
              <a:rPr lang="fr-FR" dirty="0"/>
              <a:t>et elle s’intéresse à tous les domaines d’action, allant du temps proprement scolaire à l’organisation des services périscolaires le cas échéant, en accord avec la commune ou l’intercommunalité compétente. </a:t>
            </a:r>
          </a:p>
          <a:p>
            <a:r>
              <a:rPr lang="fr-FR" dirty="0"/>
              <a:t>Elle est également l’occasion pour l’école d’exprimer ses préoccupations et les éventuels points de tension qu’elle rencontre.</a:t>
            </a:r>
          </a:p>
        </p:txBody>
      </p:sp>
    </p:spTree>
    <p:extLst>
      <p:ext uri="{BB962C8B-B14F-4D97-AF65-F5344CB8AC3E}">
        <p14:creationId xmlns:p14="http://schemas.microsoft.com/office/powerpoint/2010/main" val="169460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9DB7AB-7A40-EDEF-C5BB-8D7AF46AD085}"/>
              </a:ext>
            </a:extLst>
          </p:cNvPr>
          <p:cNvSpPr>
            <a:spLocks noGrp="1"/>
          </p:cNvSpPr>
          <p:nvPr>
            <p:ph type="title"/>
          </p:nvPr>
        </p:nvSpPr>
        <p:spPr/>
        <p:txBody>
          <a:bodyPr/>
          <a:lstStyle/>
          <a:p>
            <a:pPr algn="ctr"/>
            <a:r>
              <a:rPr lang="fr-FR" dirty="0"/>
              <a:t>L’auto-évaluation : une démarche participative</a:t>
            </a:r>
          </a:p>
        </p:txBody>
      </p:sp>
      <p:sp>
        <p:nvSpPr>
          <p:cNvPr id="3" name="Espace réservé du contenu 2">
            <a:extLst>
              <a:ext uri="{FF2B5EF4-FFF2-40B4-BE49-F238E27FC236}">
                <a16:creationId xmlns:a16="http://schemas.microsoft.com/office/drawing/2014/main" id="{6A3B11BA-52D2-4D90-0C6C-82292E714D63}"/>
              </a:ext>
            </a:extLst>
          </p:cNvPr>
          <p:cNvSpPr>
            <a:spLocks noGrp="1"/>
          </p:cNvSpPr>
          <p:nvPr>
            <p:ph idx="1"/>
          </p:nvPr>
        </p:nvSpPr>
        <p:spPr>
          <a:xfrm>
            <a:off x="719137" y="2320265"/>
            <a:ext cx="10753725" cy="1820262"/>
          </a:xfrm>
        </p:spPr>
        <p:txBody>
          <a:bodyPr/>
          <a:lstStyle/>
          <a:p>
            <a:r>
              <a:rPr lang="fr-FR" dirty="0"/>
              <a:t>Elle engage non seulement les enseignants et les personnels de la collectivité travaillant dans l’école mais aussi l’ensemble des parties prenantes, y compris les élèves et leurs parents, dans la compréhension des enjeux, des actions menées, des décisions prises et de leur impact, et doit faire sens pour tous.</a:t>
            </a:r>
          </a:p>
        </p:txBody>
      </p:sp>
      <p:sp>
        <p:nvSpPr>
          <p:cNvPr id="4" name="Rectangle : coins arrondis 3">
            <a:extLst>
              <a:ext uri="{FF2B5EF4-FFF2-40B4-BE49-F238E27FC236}">
                <a16:creationId xmlns:a16="http://schemas.microsoft.com/office/drawing/2014/main" id="{1A04F927-6BF5-7BCD-03EA-A348FBD76CB5}"/>
              </a:ext>
            </a:extLst>
          </p:cNvPr>
          <p:cNvSpPr/>
          <p:nvPr/>
        </p:nvSpPr>
        <p:spPr>
          <a:xfrm>
            <a:off x="2236694" y="4303061"/>
            <a:ext cx="7718611" cy="1532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 heures octroyées à cette étape :</a:t>
            </a:r>
          </a:p>
          <a:p>
            <a:pPr algn="ctr"/>
            <a:r>
              <a:rPr lang="fr-FR" dirty="0"/>
              <a:t>-3h temps REP+</a:t>
            </a:r>
          </a:p>
          <a:p>
            <a:pPr algn="ctr"/>
            <a:r>
              <a:rPr lang="fr-FR" dirty="0"/>
              <a:t>-3h prises sur 108h</a:t>
            </a:r>
          </a:p>
        </p:txBody>
      </p:sp>
    </p:spTree>
    <p:extLst>
      <p:ext uri="{BB962C8B-B14F-4D97-AF65-F5344CB8AC3E}">
        <p14:creationId xmlns:p14="http://schemas.microsoft.com/office/powerpoint/2010/main" val="2758957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CA3373-EB44-1CE2-0ABC-AC308236DED1}"/>
              </a:ext>
            </a:extLst>
          </p:cNvPr>
          <p:cNvSpPr>
            <a:spLocks noGrp="1"/>
          </p:cNvSpPr>
          <p:nvPr>
            <p:ph type="title"/>
          </p:nvPr>
        </p:nvSpPr>
        <p:spPr>
          <a:xfrm>
            <a:off x="872377" y="1770802"/>
            <a:ext cx="10772775" cy="1658198"/>
          </a:xfrm>
        </p:spPr>
        <p:txBody>
          <a:bodyPr/>
          <a:lstStyle/>
          <a:p>
            <a:pPr algn="ctr"/>
            <a:r>
              <a:rPr lang="fr-FR" dirty="0">
                <a:latin typeface="Arial" panose="020B0604020202020204" pitchFamily="34" charset="0"/>
                <a:cs typeface="Arial" panose="020B0604020202020204" pitchFamily="34" charset="0"/>
              </a:rPr>
              <a:t>Les outils pour mener l’auto-évaluation</a:t>
            </a:r>
            <a:endParaRPr lang="fr-FR" dirty="0"/>
          </a:p>
        </p:txBody>
      </p:sp>
      <p:sp>
        <p:nvSpPr>
          <p:cNvPr id="4" name="Espace réservé du contenu 3">
            <a:extLst>
              <a:ext uri="{FF2B5EF4-FFF2-40B4-BE49-F238E27FC236}">
                <a16:creationId xmlns:a16="http://schemas.microsoft.com/office/drawing/2014/main" id="{CC9E43A0-8189-C7C3-70A4-7BC890496A55}"/>
              </a:ext>
            </a:extLst>
          </p:cNvPr>
          <p:cNvSpPr txBox="1">
            <a:spLocks noGrp="1"/>
          </p:cNvSpPr>
          <p:nvPr>
            <p:ph idx="1"/>
          </p:nvPr>
        </p:nvSpPr>
        <p:spPr>
          <a:xfrm>
            <a:off x="676275" y="2011363"/>
            <a:ext cx="10753725" cy="1867819"/>
          </a:xfrm>
          <a:prstGeom prst="rect">
            <a:avLst/>
          </a:prstGeom>
          <a:noFill/>
        </p:spPr>
        <p:txBody>
          <a:bodyPr wrap="square" rtlCol="0">
            <a:spAutoFit/>
          </a:bodyPr>
          <a:lstStyle/>
          <a:p>
            <a:pPr algn="ctr"/>
            <a:endParaRPr lang="fr-FR" sz="5400" dirty="0">
              <a:latin typeface="Arial" panose="020B0604020202020204" pitchFamily="34" charset="0"/>
              <a:cs typeface="Arial" panose="020B0604020202020204" pitchFamily="34" charset="0"/>
            </a:endParaRPr>
          </a:p>
          <a:p>
            <a:pPr algn="ctr"/>
            <a:endParaRPr lang="fr-FR" sz="2800" dirty="0"/>
          </a:p>
          <a:p>
            <a:endParaRPr lang="fr-FR" sz="2800" dirty="0"/>
          </a:p>
        </p:txBody>
      </p:sp>
    </p:spTree>
    <p:extLst>
      <p:ext uri="{BB962C8B-B14F-4D97-AF65-F5344CB8AC3E}">
        <p14:creationId xmlns:p14="http://schemas.microsoft.com/office/powerpoint/2010/main" val="2591321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959A24-B5E0-F237-2D82-2FA581479E53}"/>
              </a:ext>
            </a:extLst>
          </p:cNvPr>
          <p:cNvSpPr>
            <a:spLocks noGrp="1"/>
          </p:cNvSpPr>
          <p:nvPr>
            <p:ph type="title"/>
          </p:nvPr>
        </p:nvSpPr>
        <p:spPr/>
        <p:txBody>
          <a:bodyPr>
            <a:normAutofit fontScale="90000"/>
          </a:bodyPr>
          <a:lstStyle/>
          <a:p>
            <a:pPr algn="ctr"/>
            <a:r>
              <a:rPr lang="fr-FR" sz="5400" dirty="0">
                <a:latin typeface="Arial" panose="020B0604020202020204" pitchFamily="34" charset="0"/>
                <a:cs typeface="Arial" panose="020B0604020202020204" pitchFamily="34" charset="0"/>
              </a:rPr>
              <a:t>Le cadre de l’évaluation et ses annexes </a:t>
            </a:r>
            <a:r>
              <a:rPr lang="fr-FR" sz="2200" dirty="0">
                <a:latin typeface="Arial" panose="020B0604020202020204" pitchFamily="34" charset="0"/>
                <a:cs typeface="Arial" panose="020B0604020202020204" pitchFamily="34" charset="0"/>
              </a:rPr>
              <a:t>(janvier 2022)</a:t>
            </a:r>
            <a:br>
              <a:rPr lang="fr-FR" sz="5400" dirty="0">
                <a:latin typeface="Arial" panose="020B0604020202020204" pitchFamily="34" charset="0"/>
                <a:cs typeface="Arial" panose="020B0604020202020204" pitchFamily="34" charset="0"/>
              </a:rPr>
            </a:br>
            <a:endParaRPr lang="fr-FR" dirty="0"/>
          </a:p>
        </p:txBody>
      </p:sp>
      <p:pic>
        <p:nvPicPr>
          <p:cNvPr id="5" name="Image 4">
            <a:extLst>
              <a:ext uri="{FF2B5EF4-FFF2-40B4-BE49-F238E27FC236}">
                <a16:creationId xmlns:a16="http://schemas.microsoft.com/office/drawing/2014/main" id="{DF25DC79-754C-46BC-F1CF-3CF56C7200DD}"/>
              </a:ext>
            </a:extLst>
          </p:cNvPr>
          <p:cNvPicPr>
            <a:picLocks noChangeAspect="1"/>
          </p:cNvPicPr>
          <p:nvPr/>
        </p:nvPicPr>
        <p:blipFill>
          <a:blip r:embed="rId2"/>
          <a:stretch>
            <a:fillRect/>
          </a:stretch>
        </p:blipFill>
        <p:spPr>
          <a:xfrm>
            <a:off x="480125" y="2157731"/>
            <a:ext cx="4696480" cy="3801005"/>
          </a:xfrm>
          <a:prstGeom prst="rect">
            <a:avLst/>
          </a:prstGeom>
        </p:spPr>
      </p:pic>
      <p:pic>
        <p:nvPicPr>
          <p:cNvPr id="7" name="Image 6">
            <a:extLst>
              <a:ext uri="{FF2B5EF4-FFF2-40B4-BE49-F238E27FC236}">
                <a16:creationId xmlns:a16="http://schemas.microsoft.com/office/drawing/2014/main" id="{2C097AF4-B88D-4D65-EB32-5B2F7EFF431C}"/>
              </a:ext>
            </a:extLst>
          </p:cNvPr>
          <p:cNvPicPr>
            <a:picLocks noChangeAspect="1"/>
          </p:cNvPicPr>
          <p:nvPr/>
        </p:nvPicPr>
        <p:blipFill>
          <a:blip r:embed="rId3"/>
          <a:stretch>
            <a:fillRect/>
          </a:stretch>
        </p:blipFill>
        <p:spPr>
          <a:xfrm>
            <a:off x="5492281" y="2796847"/>
            <a:ext cx="6087325" cy="3000794"/>
          </a:xfrm>
          <a:prstGeom prst="rect">
            <a:avLst/>
          </a:prstGeom>
        </p:spPr>
      </p:pic>
    </p:spTree>
    <p:extLst>
      <p:ext uri="{BB962C8B-B14F-4D97-AF65-F5344CB8AC3E}">
        <p14:creationId xmlns:p14="http://schemas.microsoft.com/office/powerpoint/2010/main" val="12494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0722F0-2D03-4C42-B2B5-8536BABAE8B0}"/>
              </a:ext>
            </a:extLst>
          </p:cNvPr>
          <p:cNvSpPr>
            <a:spLocks noGrp="1"/>
          </p:cNvSpPr>
          <p:nvPr>
            <p:ph type="title"/>
          </p:nvPr>
        </p:nvSpPr>
        <p:spPr>
          <a:xfrm>
            <a:off x="328612" y="398589"/>
            <a:ext cx="11534776" cy="1658198"/>
          </a:xfrm>
        </p:spPr>
        <p:txBody>
          <a:bodyPr>
            <a:normAutofit fontScale="90000"/>
          </a:bodyPr>
          <a:lstStyle/>
          <a:p>
            <a:pPr algn="ctr"/>
            <a:r>
              <a:rPr lang="fr-FR" sz="5400" dirty="0">
                <a:latin typeface="Arial" panose="020B0604020202020204" pitchFamily="34" charset="0"/>
                <a:cs typeface="Arial" panose="020B0604020202020204" pitchFamily="34" charset="0"/>
              </a:rPr>
              <a:t>Le rapport d’auto-évaluation à renseigner</a:t>
            </a:r>
            <a:br>
              <a:rPr lang="fr-FR" sz="5400" dirty="0">
                <a:latin typeface="Arial" panose="020B0604020202020204" pitchFamily="34" charset="0"/>
                <a:cs typeface="Arial" panose="020B0604020202020204" pitchFamily="34" charset="0"/>
              </a:rPr>
            </a:br>
            <a:endParaRPr lang="fr-FR" dirty="0"/>
          </a:p>
        </p:txBody>
      </p:sp>
      <p:pic>
        <p:nvPicPr>
          <p:cNvPr id="5" name="Image 4">
            <a:extLst>
              <a:ext uri="{FF2B5EF4-FFF2-40B4-BE49-F238E27FC236}">
                <a16:creationId xmlns:a16="http://schemas.microsoft.com/office/drawing/2014/main" id="{18E91685-395E-54EF-3868-74754D6B047E}"/>
              </a:ext>
            </a:extLst>
          </p:cNvPr>
          <p:cNvPicPr>
            <a:picLocks noChangeAspect="1"/>
          </p:cNvPicPr>
          <p:nvPr/>
        </p:nvPicPr>
        <p:blipFill>
          <a:blip r:embed="rId2"/>
          <a:stretch>
            <a:fillRect/>
          </a:stretch>
        </p:blipFill>
        <p:spPr>
          <a:xfrm>
            <a:off x="2018795" y="1581930"/>
            <a:ext cx="7240010" cy="4877481"/>
          </a:xfrm>
          <a:prstGeom prst="rect">
            <a:avLst/>
          </a:prstGeom>
        </p:spPr>
      </p:pic>
    </p:spTree>
    <p:extLst>
      <p:ext uri="{BB962C8B-B14F-4D97-AF65-F5344CB8AC3E}">
        <p14:creationId xmlns:p14="http://schemas.microsoft.com/office/powerpoint/2010/main" val="2225765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1286B0-6BD5-642B-2D74-6EB6AEB3C84D}"/>
              </a:ext>
            </a:extLst>
          </p:cNvPr>
          <p:cNvSpPr>
            <a:spLocks noGrp="1"/>
          </p:cNvSpPr>
          <p:nvPr>
            <p:ph type="title"/>
          </p:nvPr>
        </p:nvSpPr>
        <p:spPr/>
        <p:txBody>
          <a:bodyPr/>
          <a:lstStyle/>
          <a:p>
            <a:r>
              <a:rPr lang="fr-FR" sz="5400" dirty="0">
                <a:latin typeface="Arial" panose="020B0604020202020204" pitchFamily="34" charset="0"/>
                <a:cs typeface="Arial" panose="020B0604020202020204" pitchFamily="34" charset="0"/>
              </a:rPr>
              <a:t>La boîte à outils / version Excel</a:t>
            </a:r>
            <a:br>
              <a:rPr lang="fr-FR" sz="5400" dirty="0">
                <a:latin typeface="Arial" panose="020B0604020202020204" pitchFamily="34" charset="0"/>
                <a:cs typeface="Arial" panose="020B0604020202020204" pitchFamily="34" charset="0"/>
              </a:rPr>
            </a:br>
            <a:endParaRPr lang="fr-FR" dirty="0"/>
          </a:p>
        </p:txBody>
      </p:sp>
      <p:pic>
        <p:nvPicPr>
          <p:cNvPr id="5" name="Image 4">
            <a:extLst>
              <a:ext uri="{FF2B5EF4-FFF2-40B4-BE49-F238E27FC236}">
                <a16:creationId xmlns:a16="http://schemas.microsoft.com/office/drawing/2014/main" id="{501D44C7-3BCD-EE95-CAC0-8442A7660353}"/>
              </a:ext>
            </a:extLst>
          </p:cNvPr>
          <p:cNvPicPr>
            <a:picLocks noChangeAspect="1"/>
          </p:cNvPicPr>
          <p:nvPr/>
        </p:nvPicPr>
        <p:blipFill>
          <a:blip r:embed="rId2"/>
          <a:stretch>
            <a:fillRect/>
          </a:stretch>
        </p:blipFill>
        <p:spPr>
          <a:xfrm>
            <a:off x="275990" y="1471339"/>
            <a:ext cx="7363853" cy="3915321"/>
          </a:xfrm>
          <a:prstGeom prst="rect">
            <a:avLst/>
          </a:prstGeom>
        </p:spPr>
      </p:pic>
      <p:pic>
        <p:nvPicPr>
          <p:cNvPr id="7" name="Image 6">
            <a:extLst>
              <a:ext uri="{FF2B5EF4-FFF2-40B4-BE49-F238E27FC236}">
                <a16:creationId xmlns:a16="http://schemas.microsoft.com/office/drawing/2014/main" id="{48B958B3-51F7-4E1C-7C51-6CB05C07A0D9}"/>
              </a:ext>
            </a:extLst>
          </p:cNvPr>
          <p:cNvPicPr>
            <a:picLocks noChangeAspect="1"/>
          </p:cNvPicPr>
          <p:nvPr/>
        </p:nvPicPr>
        <p:blipFill>
          <a:blip r:embed="rId3"/>
          <a:stretch>
            <a:fillRect/>
          </a:stretch>
        </p:blipFill>
        <p:spPr>
          <a:xfrm>
            <a:off x="4288970" y="3294529"/>
            <a:ext cx="7741666" cy="3296374"/>
          </a:xfrm>
          <a:prstGeom prst="rect">
            <a:avLst/>
          </a:prstGeom>
        </p:spPr>
      </p:pic>
    </p:spTree>
    <p:extLst>
      <p:ext uri="{BB962C8B-B14F-4D97-AF65-F5344CB8AC3E}">
        <p14:creationId xmlns:p14="http://schemas.microsoft.com/office/powerpoint/2010/main" val="1850065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9B685F-387F-96BB-4CA8-1DFD84747D1F}"/>
              </a:ext>
            </a:extLst>
          </p:cNvPr>
          <p:cNvSpPr>
            <a:spLocks noGrp="1"/>
          </p:cNvSpPr>
          <p:nvPr>
            <p:ph type="title"/>
          </p:nvPr>
        </p:nvSpPr>
        <p:spPr>
          <a:xfrm>
            <a:off x="709612" y="362205"/>
            <a:ext cx="10772775" cy="818890"/>
          </a:xfrm>
        </p:spPr>
        <p:txBody>
          <a:bodyPr>
            <a:normAutofit fontScale="90000"/>
          </a:bodyPr>
          <a:lstStyle/>
          <a:p>
            <a:pPr algn="ctr"/>
            <a:r>
              <a:rPr lang="fr-FR" sz="5400" dirty="0">
                <a:latin typeface="Arial" panose="020B0604020202020204" pitchFamily="34" charset="0"/>
                <a:cs typeface="Arial" panose="020B0604020202020204" pitchFamily="34" charset="0"/>
              </a:rPr>
              <a:t>Les questionnaires</a:t>
            </a:r>
            <a:br>
              <a:rPr lang="fr-FR" sz="5400" dirty="0">
                <a:latin typeface="Arial" panose="020B0604020202020204" pitchFamily="34" charset="0"/>
                <a:cs typeface="Arial" panose="020B0604020202020204" pitchFamily="34" charset="0"/>
              </a:rPr>
            </a:br>
            <a:endParaRPr lang="fr-FR" dirty="0"/>
          </a:p>
        </p:txBody>
      </p:sp>
      <p:pic>
        <p:nvPicPr>
          <p:cNvPr id="5" name="Image 4">
            <a:extLst>
              <a:ext uri="{FF2B5EF4-FFF2-40B4-BE49-F238E27FC236}">
                <a16:creationId xmlns:a16="http://schemas.microsoft.com/office/drawing/2014/main" id="{35F139D8-2915-A7ED-ED82-46B13BC27F62}"/>
              </a:ext>
            </a:extLst>
          </p:cNvPr>
          <p:cNvPicPr>
            <a:picLocks noChangeAspect="1"/>
          </p:cNvPicPr>
          <p:nvPr/>
        </p:nvPicPr>
        <p:blipFill>
          <a:blip r:embed="rId2"/>
          <a:stretch>
            <a:fillRect/>
          </a:stretch>
        </p:blipFill>
        <p:spPr>
          <a:xfrm>
            <a:off x="-18060" y="771650"/>
            <a:ext cx="9345329" cy="3381847"/>
          </a:xfrm>
          <a:prstGeom prst="rect">
            <a:avLst/>
          </a:prstGeom>
        </p:spPr>
      </p:pic>
      <p:pic>
        <p:nvPicPr>
          <p:cNvPr id="9" name="Image 8">
            <a:extLst>
              <a:ext uri="{FF2B5EF4-FFF2-40B4-BE49-F238E27FC236}">
                <a16:creationId xmlns:a16="http://schemas.microsoft.com/office/drawing/2014/main" id="{9A5006A5-70E1-A6CB-704D-7F6DAD1B68D8}"/>
              </a:ext>
            </a:extLst>
          </p:cNvPr>
          <p:cNvPicPr>
            <a:picLocks noChangeAspect="1"/>
          </p:cNvPicPr>
          <p:nvPr/>
        </p:nvPicPr>
        <p:blipFill>
          <a:blip r:embed="rId3"/>
          <a:stretch>
            <a:fillRect/>
          </a:stretch>
        </p:blipFill>
        <p:spPr>
          <a:xfrm>
            <a:off x="3238688" y="1844736"/>
            <a:ext cx="8792802" cy="4029637"/>
          </a:xfrm>
          <a:prstGeom prst="rect">
            <a:avLst/>
          </a:prstGeom>
        </p:spPr>
      </p:pic>
      <p:pic>
        <p:nvPicPr>
          <p:cNvPr id="7" name="Image 6">
            <a:extLst>
              <a:ext uri="{FF2B5EF4-FFF2-40B4-BE49-F238E27FC236}">
                <a16:creationId xmlns:a16="http://schemas.microsoft.com/office/drawing/2014/main" id="{ECD8C4E5-6B94-A8BC-3C73-5AB9359B2881}"/>
              </a:ext>
            </a:extLst>
          </p:cNvPr>
          <p:cNvPicPr>
            <a:picLocks noChangeAspect="1"/>
          </p:cNvPicPr>
          <p:nvPr/>
        </p:nvPicPr>
        <p:blipFill>
          <a:blip r:embed="rId4"/>
          <a:stretch>
            <a:fillRect/>
          </a:stretch>
        </p:blipFill>
        <p:spPr>
          <a:xfrm>
            <a:off x="160510" y="3625402"/>
            <a:ext cx="8802328" cy="3077004"/>
          </a:xfrm>
          <a:prstGeom prst="rect">
            <a:avLst/>
          </a:prstGeom>
        </p:spPr>
      </p:pic>
    </p:spTree>
    <p:extLst>
      <p:ext uri="{BB962C8B-B14F-4D97-AF65-F5344CB8AC3E}">
        <p14:creationId xmlns:p14="http://schemas.microsoft.com/office/powerpoint/2010/main" val="117647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BDE4D-9F6D-CD8D-09A0-1646BDE2C285}"/>
              </a:ext>
            </a:extLst>
          </p:cNvPr>
          <p:cNvSpPr>
            <a:spLocks noGrp="1"/>
          </p:cNvSpPr>
          <p:nvPr>
            <p:ph type="title"/>
          </p:nvPr>
        </p:nvSpPr>
        <p:spPr>
          <a:xfrm>
            <a:off x="1306286" y="1446715"/>
            <a:ext cx="9637485" cy="3299335"/>
          </a:xfrm>
        </p:spPr>
        <p:txBody>
          <a:bodyPr vert="horz" lIns="91440" tIns="45720" rIns="91440" bIns="45720" rtlCol="0" anchor="ctr">
            <a:normAutofit/>
          </a:bodyPr>
          <a:lstStyle/>
          <a:p>
            <a:pPr algn="ctr">
              <a:lnSpc>
                <a:spcPct val="83000"/>
              </a:lnSpc>
            </a:pPr>
            <a:br>
              <a:rPr lang="en-US" sz="6800" b="0" cap="all" spc="-100"/>
            </a:br>
            <a:endParaRPr lang="en-US" sz="6800" b="0" cap="all" spc="-100"/>
          </a:p>
        </p:txBody>
      </p:sp>
      <p:sp>
        <p:nvSpPr>
          <p:cNvPr id="5" name="ZoneTexte 4">
            <a:extLst>
              <a:ext uri="{FF2B5EF4-FFF2-40B4-BE49-F238E27FC236}">
                <a16:creationId xmlns:a16="http://schemas.microsoft.com/office/drawing/2014/main" id="{D5FD153E-1976-1BEB-FD28-36E17CE94A6C}"/>
              </a:ext>
            </a:extLst>
          </p:cNvPr>
          <p:cNvSpPr txBox="1"/>
          <p:nvPr/>
        </p:nvSpPr>
        <p:spPr>
          <a:xfrm>
            <a:off x="1660550" y="1945842"/>
            <a:ext cx="8968435" cy="2677656"/>
          </a:xfrm>
          <a:prstGeom prst="rect">
            <a:avLst/>
          </a:prstGeom>
          <a:noFill/>
        </p:spPr>
        <p:txBody>
          <a:bodyPr wrap="square" rtlCol="0">
            <a:spAutoFit/>
          </a:bodyPr>
          <a:lstStyle/>
          <a:p>
            <a:pPr marL="514350" indent="-514350">
              <a:buFontTx/>
              <a:buAutoNum type="arabicParenR"/>
            </a:pPr>
            <a:r>
              <a:rPr lang="fr-FR" sz="2800" dirty="0">
                <a:latin typeface="Arial" panose="020B0604020202020204" pitchFamily="34" charset="0"/>
                <a:cs typeface="Arial" panose="020B0604020202020204" pitchFamily="34" charset="0"/>
              </a:rPr>
              <a:t>Les sens et les enjeux de l’évaluation</a:t>
            </a:r>
          </a:p>
          <a:p>
            <a:endParaRPr lang="fr-FR" sz="2800" dirty="0">
              <a:latin typeface="Arial" panose="020B0604020202020204" pitchFamily="34" charset="0"/>
              <a:cs typeface="Arial" panose="020B0604020202020204" pitchFamily="34" charset="0"/>
            </a:endParaRPr>
          </a:p>
          <a:p>
            <a:r>
              <a:rPr lang="fr-FR" sz="2800" dirty="0">
                <a:latin typeface="Arial" panose="020B0604020202020204" pitchFamily="34" charset="0"/>
                <a:cs typeface="Arial" panose="020B0604020202020204" pitchFamily="34" charset="0"/>
              </a:rPr>
              <a:t>2) La démarche d’évaluation</a:t>
            </a:r>
          </a:p>
          <a:p>
            <a:endParaRPr lang="fr-FR" sz="2800" dirty="0">
              <a:latin typeface="Arial" panose="020B0604020202020204" pitchFamily="34" charset="0"/>
              <a:cs typeface="Arial" panose="020B0604020202020204" pitchFamily="34" charset="0"/>
            </a:endParaRPr>
          </a:p>
          <a:p>
            <a:r>
              <a:rPr lang="fr-FR" sz="2800" dirty="0">
                <a:latin typeface="Arial" panose="020B0604020202020204" pitchFamily="34" charset="0"/>
                <a:cs typeface="Arial" panose="020B0604020202020204" pitchFamily="34" charset="0"/>
              </a:rPr>
              <a:t>3) Focus sur l’étape 1 : l’auto-évaluation</a:t>
            </a:r>
          </a:p>
          <a:p>
            <a:pPr algn="ctr"/>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38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8DABAB-E260-4BDE-B832-BCF26104A633}"/>
              </a:ext>
            </a:extLst>
          </p:cNvPr>
          <p:cNvSpPr>
            <a:spLocks noGrp="1"/>
          </p:cNvSpPr>
          <p:nvPr>
            <p:ph type="title"/>
          </p:nvPr>
        </p:nvSpPr>
        <p:spPr/>
        <p:txBody>
          <a:bodyPr/>
          <a:lstStyle/>
          <a:p>
            <a:r>
              <a:rPr lang="fr-FR" sz="5400" dirty="0">
                <a:latin typeface="Arial" panose="020B0604020202020204" pitchFamily="34" charset="0"/>
                <a:cs typeface="Arial" panose="020B0604020202020204" pitchFamily="34" charset="0"/>
              </a:rPr>
              <a:t>La fiche APAE</a:t>
            </a:r>
            <a:br>
              <a:rPr lang="fr-FR" sz="5400" dirty="0">
                <a:latin typeface="Arial" panose="020B0604020202020204" pitchFamily="34" charset="0"/>
                <a:cs typeface="Arial" panose="020B0604020202020204" pitchFamily="34" charset="0"/>
              </a:rPr>
            </a:br>
            <a:endParaRPr lang="fr-FR" dirty="0"/>
          </a:p>
        </p:txBody>
      </p:sp>
      <p:pic>
        <p:nvPicPr>
          <p:cNvPr id="5" name="Image 4">
            <a:extLst>
              <a:ext uri="{FF2B5EF4-FFF2-40B4-BE49-F238E27FC236}">
                <a16:creationId xmlns:a16="http://schemas.microsoft.com/office/drawing/2014/main" id="{91906410-6DCE-8615-7A08-B5990D1EED64}"/>
              </a:ext>
            </a:extLst>
          </p:cNvPr>
          <p:cNvPicPr>
            <a:picLocks noChangeAspect="1"/>
          </p:cNvPicPr>
          <p:nvPr/>
        </p:nvPicPr>
        <p:blipFill>
          <a:blip r:embed="rId2"/>
          <a:stretch>
            <a:fillRect/>
          </a:stretch>
        </p:blipFill>
        <p:spPr>
          <a:xfrm>
            <a:off x="251012" y="1328632"/>
            <a:ext cx="6706536" cy="3124636"/>
          </a:xfrm>
          <a:prstGeom prst="rect">
            <a:avLst/>
          </a:prstGeom>
        </p:spPr>
      </p:pic>
      <p:pic>
        <p:nvPicPr>
          <p:cNvPr id="7" name="Image 6">
            <a:extLst>
              <a:ext uri="{FF2B5EF4-FFF2-40B4-BE49-F238E27FC236}">
                <a16:creationId xmlns:a16="http://schemas.microsoft.com/office/drawing/2014/main" id="{9579FB58-5133-118B-FBFE-D3F0D239BD35}"/>
              </a:ext>
            </a:extLst>
          </p:cNvPr>
          <p:cNvPicPr>
            <a:picLocks noChangeAspect="1"/>
          </p:cNvPicPr>
          <p:nvPr/>
        </p:nvPicPr>
        <p:blipFill>
          <a:blip r:embed="rId3"/>
          <a:stretch>
            <a:fillRect/>
          </a:stretch>
        </p:blipFill>
        <p:spPr>
          <a:xfrm>
            <a:off x="5585011" y="3151460"/>
            <a:ext cx="5844988" cy="3418086"/>
          </a:xfrm>
          <a:prstGeom prst="rect">
            <a:avLst/>
          </a:prstGeom>
        </p:spPr>
      </p:pic>
    </p:spTree>
    <p:extLst>
      <p:ext uri="{BB962C8B-B14F-4D97-AF65-F5344CB8AC3E}">
        <p14:creationId xmlns:p14="http://schemas.microsoft.com/office/powerpoint/2010/main" val="4090512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402368-BFE8-C380-4A0A-C8E763C23E1A}"/>
              </a:ext>
            </a:extLst>
          </p:cNvPr>
          <p:cNvSpPr>
            <a:spLocks noGrp="1"/>
          </p:cNvSpPr>
          <p:nvPr>
            <p:ph type="title"/>
          </p:nvPr>
        </p:nvSpPr>
        <p:spPr/>
        <p:txBody>
          <a:bodyPr/>
          <a:lstStyle/>
          <a:p>
            <a:pPr algn="ctr"/>
            <a:r>
              <a:rPr lang="fr-FR" dirty="0">
                <a:latin typeface="Arial" panose="020B0604020202020204" pitchFamily="34" charset="0"/>
                <a:cs typeface="Arial" panose="020B0604020202020204" pitchFamily="34" charset="0"/>
              </a:rPr>
              <a:t>Analyse de l’école</a:t>
            </a:r>
            <a:br>
              <a:rPr lang="fr-FR" dirty="0">
                <a:latin typeface="Arial" panose="020B0604020202020204" pitchFamily="34" charset="0"/>
                <a:cs typeface="Arial" panose="020B0604020202020204" pitchFamily="34" charset="0"/>
              </a:rPr>
            </a:br>
            <a:endParaRPr lang="fr-FR" dirty="0"/>
          </a:p>
        </p:txBody>
      </p:sp>
      <p:sp>
        <p:nvSpPr>
          <p:cNvPr id="4" name="Espace réservé du contenu 3">
            <a:extLst>
              <a:ext uri="{FF2B5EF4-FFF2-40B4-BE49-F238E27FC236}">
                <a16:creationId xmlns:a16="http://schemas.microsoft.com/office/drawing/2014/main" id="{FEABB6AB-0808-287A-D9B7-1BFDC9858ED8}"/>
              </a:ext>
            </a:extLst>
          </p:cNvPr>
          <p:cNvSpPr txBox="1">
            <a:spLocks noGrp="1"/>
          </p:cNvSpPr>
          <p:nvPr>
            <p:ph idx="1"/>
          </p:nvPr>
        </p:nvSpPr>
        <p:spPr>
          <a:xfrm>
            <a:off x="676274" y="2157731"/>
            <a:ext cx="10753725" cy="4320285"/>
          </a:xfrm>
          <a:prstGeom prst="rect">
            <a:avLst/>
          </a:prstGeom>
          <a:noFill/>
        </p:spPr>
        <p:txBody>
          <a:bodyPr wrap="square" rtlCol="0">
            <a:spAutoFit/>
          </a:bodyPr>
          <a:lstStyle/>
          <a:p>
            <a:r>
              <a:rPr lang="fr-FR" sz="2400" u="sng" dirty="0">
                <a:latin typeface="Arial" panose="020B0604020202020204" pitchFamily="34" charset="0"/>
                <a:cs typeface="Arial" panose="020B0604020202020204" pitchFamily="34" charset="0"/>
              </a:rPr>
              <a:t>Contexte externe de l’école:  </a:t>
            </a:r>
            <a:r>
              <a:rPr lang="fr-FR" sz="2400" dirty="0">
                <a:effectLst/>
                <a:latin typeface="Arial" panose="020B0604020202020204" pitchFamily="34" charset="0"/>
              </a:rPr>
              <a:t>comprend toutes les informations qui caractérisent l’histoire de l’école, le contexte social, économique et culturel de la population et du territoire où elle se situe, mais aussi des élèves qu’elle accueille, ses abords et l’image qu’elle présente sur son territoire</a:t>
            </a:r>
          </a:p>
          <a:p>
            <a:endParaRPr lang="fr-FR" sz="2400" u="sng" dirty="0">
              <a:latin typeface="Arial" panose="020B0604020202020204" pitchFamily="34" charset="0"/>
              <a:cs typeface="Arial" panose="020B0604020202020204" pitchFamily="34" charset="0"/>
            </a:endParaRPr>
          </a:p>
          <a:p>
            <a:r>
              <a:rPr lang="fr-FR" sz="2400" u="sng" dirty="0">
                <a:latin typeface="Arial" panose="020B0604020202020204" pitchFamily="34" charset="0"/>
                <a:cs typeface="Arial" panose="020B0604020202020204" pitchFamily="34" charset="0"/>
              </a:rPr>
              <a:t>Contexte interne de l’école:</a:t>
            </a:r>
            <a:r>
              <a:rPr lang="fr-FR" sz="2400" dirty="0">
                <a:effectLst/>
                <a:latin typeface="Arial" panose="020B0604020202020204" pitchFamily="34" charset="0"/>
              </a:rPr>
              <a:t> cela renvoie donc aux caractéristiques des élèves et des personnels de l’école mais aussi aux données bâtimentaires et à l’ensemble des moyens mis à disposition de l’école par les autorités de rattachement. </a:t>
            </a:r>
            <a:endParaRPr lang="fr-FR" sz="2400" dirty="0">
              <a:latin typeface="Arial" panose="020B0604020202020204" pitchFamily="34" charset="0"/>
              <a:cs typeface="Arial" panose="020B0604020202020204" pitchFamily="34" charset="0"/>
            </a:endParaRPr>
          </a:p>
          <a:p>
            <a:pPr algn="ctr"/>
            <a:endParaRPr lang="fr-FR" sz="2800" dirty="0">
              <a:latin typeface="Arial" panose="020B0604020202020204" pitchFamily="34" charset="0"/>
              <a:cs typeface="Arial" panose="020B0604020202020204" pitchFamily="34" charset="0"/>
            </a:endParaRPr>
          </a:p>
          <a:p>
            <a:endParaRPr lang="fr-FR" sz="2800" dirty="0"/>
          </a:p>
        </p:txBody>
      </p:sp>
    </p:spTree>
    <p:extLst>
      <p:ext uri="{BB962C8B-B14F-4D97-AF65-F5344CB8AC3E}">
        <p14:creationId xmlns:p14="http://schemas.microsoft.com/office/powerpoint/2010/main" val="586340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5F6DBC-4DA3-A73A-7558-CF46CB11D81B}"/>
              </a:ext>
            </a:extLst>
          </p:cNvPr>
          <p:cNvSpPr>
            <a:spLocks noGrp="1"/>
          </p:cNvSpPr>
          <p:nvPr>
            <p:ph type="title"/>
          </p:nvPr>
        </p:nvSpPr>
        <p:spPr/>
        <p:txBody>
          <a:bodyPr/>
          <a:lstStyle/>
          <a:p>
            <a:pPr algn="ctr"/>
            <a:r>
              <a:rPr lang="fr-FR" dirty="0">
                <a:latin typeface="Arial" panose="020B0604020202020204" pitchFamily="34" charset="0"/>
                <a:cs typeface="Arial" panose="020B0604020202020204" pitchFamily="34" charset="0"/>
              </a:rPr>
              <a:t>Conduire le questionnement</a:t>
            </a:r>
            <a:br>
              <a:rPr lang="fr-FR" dirty="0">
                <a:latin typeface="Arial" panose="020B0604020202020204" pitchFamily="34" charset="0"/>
                <a:cs typeface="Arial" panose="020B0604020202020204" pitchFamily="34" charset="0"/>
              </a:rPr>
            </a:br>
            <a:endParaRPr lang="fr-FR" dirty="0"/>
          </a:p>
        </p:txBody>
      </p:sp>
      <p:sp>
        <p:nvSpPr>
          <p:cNvPr id="4" name="Espace réservé du contenu 3">
            <a:extLst>
              <a:ext uri="{FF2B5EF4-FFF2-40B4-BE49-F238E27FC236}">
                <a16:creationId xmlns:a16="http://schemas.microsoft.com/office/drawing/2014/main" id="{6AD5F0DD-742A-73EA-D1FD-6B65B6161823}"/>
              </a:ext>
            </a:extLst>
          </p:cNvPr>
          <p:cNvSpPr txBox="1">
            <a:spLocks noGrp="1"/>
          </p:cNvSpPr>
          <p:nvPr>
            <p:ph idx="1"/>
          </p:nvPr>
        </p:nvSpPr>
        <p:spPr>
          <a:xfrm>
            <a:off x="676275" y="2011363"/>
            <a:ext cx="11251266" cy="4025846"/>
          </a:xfrm>
          <a:prstGeom prst="rect">
            <a:avLst/>
          </a:prstGeom>
          <a:noFill/>
        </p:spPr>
        <p:txBody>
          <a:bodyPr wrap="square" rtlCol="0">
            <a:spAutoFit/>
          </a:bodyPr>
          <a:lstStyle/>
          <a:p>
            <a:endParaRPr lang="fr-FR"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fr-FR" sz="2800" dirty="0">
                <a:latin typeface="Arial" panose="020B0604020202020204" pitchFamily="34" charset="0"/>
                <a:cs typeface="Arial" panose="020B0604020202020204" pitchFamily="34" charset="0"/>
              </a:rPr>
              <a:t> Mise en place de groupes de travail</a:t>
            </a:r>
            <a:endParaRPr lang="fr-FR" sz="28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fr-FR" sz="2800" dirty="0">
                <a:latin typeface="Arial" panose="020B0604020202020204" pitchFamily="34" charset="0"/>
                <a:cs typeface="Arial" panose="020B0604020202020204" pitchFamily="34" charset="0"/>
              </a:rPr>
              <a:t> Questionner l’ensemble des acteurs (proposition de questionnaires mis à disposition ou autres…)</a:t>
            </a:r>
          </a:p>
          <a:p>
            <a:pPr>
              <a:buFont typeface="Wingdings" panose="05000000000000000000" pitchFamily="2" charset="2"/>
              <a:buChar char="Ø"/>
            </a:pPr>
            <a:r>
              <a:rPr lang="fr-FR" sz="2800" dirty="0">
                <a:latin typeface="Arial" panose="020B0604020202020204" pitchFamily="34" charset="0"/>
                <a:cs typeface="Arial" panose="020B0604020202020204" pitchFamily="34" charset="0"/>
              </a:rPr>
              <a:t> Mise à disposition des outils présentés</a:t>
            </a:r>
          </a:p>
          <a:p>
            <a:pPr algn="ctr"/>
            <a:endParaRPr lang="fr-FR" sz="2800" dirty="0">
              <a:latin typeface="Arial" panose="020B0604020202020204" pitchFamily="34" charset="0"/>
              <a:cs typeface="Arial" panose="020B0604020202020204" pitchFamily="34" charset="0"/>
            </a:endParaRPr>
          </a:p>
          <a:p>
            <a:pPr algn="ctr"/>
            <a:endParaRPr lang="fr-FR" sz="2800" dirty="0"/>
          </a:p>
          <a:p>
            <a:endParaRPr lang="fr-FR" sz="2800" dirty="0"/>
          </a:p>
        </p:txBody>
      </p:sp>
    </p:spTree>
    <p:extLst>
      <p:ext uri="{BB962C8B-B14F-4D97-AF65-F5344CB8AC3E}">
        <p14:creationId xmlns:p14="http://schemas.microsoft.com/office/powerpoint/2010/main" val="2129062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E5632D-1B63-E86A-BE59-E34C679A4C11}"/>
              </a:ext>
            </a:extLst>
          </p:cNvPr>
          <p:cNvSpPr>
            <a:spLocks noGrp="1"/>
          </p:cNvSpPr>
          <p:nvPr>
            <p:ph type="title"/>
          </p:nvPr>
        </p:nvSpPr>
        <p:spPr/>
        <p:txBody>
          <a:bodyPr>
            <a:normAutofit fontScale="90000"/>
          </a:bodyPr>
          <a:lstStyle/>
          <a:p>
            <a:pPr algn="ctr"/>
            <a:r>
              <a:rPr lang="fr-FR" dirty="0"/>
              <a:t>S’examiner dans sa globalité pour repérer la cohérence de ses actions, leur pertinence et leurs effets</a:t>
            </a:r>
          </a:p>
        </p:txBody>
      </p:sp>
      <p:sp>
        <p:nvSpPr>
          <p:cNvPr id="3" name="Espace réservé du contenu 2">
            <a:extLst>
              <a:ext uri="{FF2B5EF4-FFF2-40B4-BE49-F238E27FC236}">
                <a16:creationId xmlns:a16="http://schemas.microsoft.com/office/drawing/2014/main" id="{D6D27391-7113-A1FE-6C07-6D126AC34CD6}"/>
              </a:ext>
            </a:extLst>
          </p:cNvPr>
          <p:cNvSpPr>
            <a:spLocks noGrp="1"/>
          </p:cNvSpPr>
          <p:nvPr>
            <p:ph idx="1"/>
          </p:nvPr>
        </p:nvSpPr>
        <p:spPr>
          <a:xfrm>
            <a:off x="676274" y="2307515"/>
            <a:ext cx="10982326" cy="4147073"/>
          </a:xfrm>
        </p:spPr>
        <p:txBody>
          <a:bodyPr>
            <a:normAutofit fontScale="92500" lnSpcReduction="10000"/>
          </a:bodyPr>
          <a:lstStyle/>
          <a:p>
            <a:pPr>
              <a:buFont typeface="Wingdings" panose="05000000000000000000" pitchFamily="2" charset="2"/>
              <a:buChar char="Ø"/>
            </a:pPr>
            <a:r>
              <a:rPr lang="fr-FR" dirty="0"/>
              <a:t> Comment analysons-nous </a:t>
            </a:r>
            <a:r>
              <a:rPr lang="fr-FR" b="1" dirty="0"/>
              <a:t>l’organisation et le fonctionnement de l’école </a:t>
            </a:r>
            <a:r>
              <a:rPr lang="fr-FR" dirty="0"/>
              <a:t>? Qu’avons-nous voulu faire ? Pour répondre à quels besoins, notamment des élèves ? Avec quels effets attendus ? Qu’avons-nous fait ? Comment ? </a:t>
            </a:r>
          </a:p>
          <a:p>
            <a:pPr>
              <a:buFont typeface="Wingdings" panose="05000000000000000000" pitchFamily="2" charset="2"/>
              <a:buChar char="Ø"/>
            </a:pPr>
            <a:r>
              <a:rPr lang="fr-FR" dirty="0"/>
              <a:t> Que considérons-nous avoir </a:t>
            </a:r>
            <a:r>
              <a:rPr lang="fr-FR" b="1" dirty="0"/>
              <a:t>bien réussi ou moins bien réussi</a:t>
            </a:r>
            <a:r>
              <a:rPr lang="fr-FR" dirty="0"/>
              <a:t>, dans la mise en œuvre des actions mais aussi dans leurs résultats et leurs effets ? Pourquoi ? Qu’est-ce qui a permis cette réussite, ou qui a manqué ? De quels atouts l’école dispose-t-elle dans ce domaine, quels sont ses points de vigilance ou perfectibles ? Quelles sont ses contraintes ? </a:t>
            </a:r>
          </a:p>
          <a:p>
            <a:pPr>
              <a:buFont typeface="Wingdings" panose="05000000000000000000" pitchFamily="2" charset="2"/>
              <a:buChar char="Ø"/>
            </a:pPr>
            <a:r>
              <a:rPr lang="fr-FR" dirty="0"/>
              <a:t>  Quelles sont les </a:t>
            </a:r>
            <a:r>
              <a:rPr lang="fr-FR" b="1" dirty="0"/>
              <a:t>questions qui se posent à nous </a:t>
            </a:r>
            <a:r>
              <a:rPr lang="fr-FR" dirty="0"/>
              <a:t>? Quels potentiels, quels leviers identifions-nous dans l’école ? Quelles préoccupations ou points de tension rencontrons-nous ? </a:t>
            </a:r>
          </a:p>
          <a:p>
            <a:pPr>
              <a:buFont typeface="Wingdings" panose="05000000000000000000" pitchFamily="2" charset="2"/>
              <a:buChar char="Ø"/>
            </a:pPr>
            <a:r>
              <a:rPr lang="fr-FR" dirty="0"/>
              <a:t> En conséquence, </a:t>
            </a:r>
            <a:r>
              <a:rPr lang="fr-FR" b="1" dirty="0"/>
              <a:t>quelles priorités et quelles pistes de travail </a:t>
            </a:r>
            <a:r>
              <a:rPr lang="fr-FR" dirty="0"/>
              <a:t>identifions-nous pour notre école ? Quelles sont les actions à mener ? Pour quels objectifs ? Avec quels résultats et effets attendus ? Comment assurer le suivi des actions et l’atteinte des objectifs ? Avec quelle organisation ? o Pour ce faire, quelles sont les ressources internes et externes à l’école ? o Quels sont les besoins en formation ou en accompagnement ?</a:t>
            </a:r>
          </a:p>
        </p:txBody>
      </p:sp>
    </p:spTree>
    <p:extLst>
      <p:ext uri="{BB962C8B-B14F-4D97-AF65-F5344CB8AC3E}">
        <p14:creationId xmlns:p14="http://schemas.microsoft.com/office/powerpoint/2010/main" val="38256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7AFC30-A3EE-2CFD-9A2A-7B66B2B829F0}"/>
              </a:ext>
            </a:extLst>
          </p:cNvPr>
          <p:cNvSpPr>
            <a:spLocks noGrp="1"/>
          </p:cNvSpPr>
          <p:nvPr>
            <p:ph type="title"/>
          </p:nvPr>
        </p:nvSpPr>
        <p:spPr>
          <a:xfrm>
            <a:off x="657224" y="499533"/>
            <a:ext cx="10947588" cy="1658198"/>
          </a:xfrm>
        </p:spPr>
        <p:txBody>
          <a:bodyPr>
            <a:normAutofit/>
          </a:bodyPr>
          <a:lstStyle/>
          <a:p>
            <a:pPr algn="ctr"/>
            <a:r>
              <a:rPr lang="fr-FR" sz="5400" dirty="0">
                <a:latin typeface="Arial" panose="020B0604020202020204" pitchFamily="34" charset="0"/>
                <a:cs typeface="Arial" panose="020B0604020202020204" pitchFamily="34" charset="0"/>
              </a:rPr>
              <a:t>Domaine 1: les apprentissages et les parcours des élèves, l’enseignement</a:t>
            </a:r>
            <a:endParaRPr lang="fr-FR" dirty="0"/>
          </a:p>
        </p:txBody>
      </p:sp>
      <p:pic>
        <p:nvPicPr>
          <p:cNvPr id="7" name="Espace réservé du contenu 6">
            <a:extLst>
              <a:ext uri="{FF2B5EF4-FFF2-40B4-BE49-F238E27FC236}">
                <a16:creationId xmlns:a16="http://schemas.microsoft.com/office/drawing/2014/main" id="{E248E4C3-3773-BD8E-AD50-17E9B3E1F422}"/>
              </a:ext>
            </a:extLst>
          </p:cNvPr>
          <p:cNvPicPr>
            <a:picLocks noGrp="1" noChangeAspect="1"/>
          </p:cNvPicPr>
          <p:nvPr>
            <p:ph idx="1"/>
          </p:nvPr>
        </p:nvPicPr>
        <p:blipFill>
          <a:blip r:embed="rId2"/>
          <a:stretch>
            <a:fillRect/>
          </a:stretch>
        </p:blipFill>
        <p:spPr>
          <a:xfrm>
            <a:off x="1082374" y="2382222"/>
            <a:ext cx="9389719" cy="3868669"/>
          </a:xfrm>
        </p:spPr>
      </p:pic>
    </p:spTree>
    <p:extLst>
      <p:ext uri="{BB962C8B-B14F-4D97-AF65-F5344CB8AC3E}">
        <p14:creationId xmlns:p14="http://schemas.microsoft.com/office/powerpoint/2010/main" val="3422884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919B3C-6A8F-19BF-B4F3-C3CE228E9117}"/>
              </a:ext>
            </a:extLst>
          </p:cNvPr>
          <p:cNvSpPr>
            <a:spLocks noGrp="1"/>
          </p:cNvSpPr>
          <p:nvPr>
            <p:ph type="title"/>
          </p:nvPr>
        </p:nvSpPr>
        <p:spPr/>
        <p:txBody>
          <a:bodyPr/>
          <a:lstStyle/>
          <a:p>
            <a:pPr algn="ctr"/>
            <a:r>
              <a:rPr lang="fr-FR" sz="5400" dirty="0">
                <a:latin typeface="Arial" panose="020B0604020202020204" pitchFamily="34" charset="0"/>
                <a:cs typeface="Arial" panose="020B0604020202020204" pitchFamily="34" charset="0"/>
              </a:rPr>
              <a:t>Domaine 2: la vie et le bien-être de l’élève, le climat scolaire</a:t>
            </a:r>
            <a:endParaRPr lang="fr-FR" dirty="0"/>
          </a:p>
        </p:txBody>
      </p:sp>
      <p:pic>
        <p:nvPicPr>
          <p:cNvPr id="5" name="Espace réservé du contenu 4">
            <a:extLst>
              <a:ext uri="{FF2B5EF4-FFF2-40B4-BE49-F238E27FC236}">
                <a16:creationId xmlns:a16="http://schemas.microsoft.com/office/drawing/2014/main" id="{C7FD52B3-94B2-1205-BE7B-0BBEC0A6FE22}"/>
              </a:ext>
            </a:extLst>
          </p:cNvPr>
          <p:cNvPicPr>
            <a:picLocks noGrp="1" noChangeAspect="1"/>
          </p:cNvPicPr>
          <p:nvPr>
            <p:ph idx="1"/>
          </p:nvPr>
        </p:nvPicPr>
        <p:blipFill>
          <a:blip r:embed="rId2"/>
          <a:stretch>
            <a:fillRect/>
          </a:stretch>
        </p:blipFill>
        <p:spPr>
          <a:xfrm>
            <a:off x="1043789" y="2457589"/>
            <a:ext cx="9377510" cy="4037340"/>
          </a:xfrm>
        </p:spPr>
      </p:pic>
    </p:spTree>
    <p:extLst>
      <p:ext uri="{BB962C8B-B14F-4D97-AF65-F5344CB8AC3E}">
        <p14:creationId xmlns:p14="http://schemas.microsoft.com/office/powerpoint/2010/main" val="1017960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881354-E6BE-8B4C-7253-DFDB9D76C580}"/>
              </a:ext>
            </a:extLst>
          </p:cNvPr>
          <p:cNvSpPr>
            <a:spLocks noGrp="1"/>
          </p:cNvSpPr>
          <p:nvPr>
            <p:ph type="title"/>
          </p:nvPr>
        </p:nvSpPr>
        <p:spPr/>
        <p:txBody>
          <a:bodyPr>
            <a:normAutofit fontScale="90000"/>
          </a:bodyPr>
          <a:lstStyle/>
          <a:p>
            <a:pPr algn="ctr"/>
            <a:r>
              <a:rPr lang="fr-FR" sz="5400" dirty="0">
                <a:latin typeface="Arial" panose="020B0604020202020204" pitchFamily="34" charset="0"/>
                <a:cs typeface="Arial" panose="020B0604020202020204" pitchFamily="34" charset="0"/>
              </a:rPr>
              <a:t>Domaine 3 : les acteurs, la stratégie et le fonctionnement de l’école</a:t>
            </a:r>
            <a:br>
              <a:rPr lang="fr-FR" sz="5400" dirty="0">
                <a:latin typeface="Arial" panose="020B0604020202020204" pitchFamily="34" charset="0"/>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8B0EDC95-F117-FA44-C25B-AC34F11EC17D}"/>
              </a:ext>
            </a:extLst>
          </p:cNvPr>
          <p:cNvSpPr>
            <a:spLocks noGrp="1"/>
          </p:cNvSpPr>
          <p:nvPr>
            <p:ph idx="1"/>
          </p:nvPr>
        </p:nvSpPr>
        <p:spPr>
          <a:xfrm>
            <a:off x="719137" y="2592282"/>
            <a:ext cx="10753725" cy="3766185"/>
          </a:xfrm>
        </p:spPr>
        <p:txBody>
          <a:bodyPr/>
          <a:lstStyle/>
          <a:p>
            <a:pPr algn="ctr"/>
            <a:r>
              <a:rPr lang="fr-FR" sz="2400" dirty="0">
                <a:latin typeface="Arial" panose="020B0604020202020204" pitchFamily="34" charset="0"/>
                <a:cs typeface="Arial" panose="020B0604020202020204" pitchFamily="34" charset="0"/>
              </a:rPr>
              <a:t>Cf questionnement possible et indicateurs dans boîte à outils pages 33 à 41</a:t>
            </a:r>
          </a:p>
          <a:p>
            <a:pPr algn="ctr"/>
            <a:endParaRPr lang="fr-FR" sz="2400" dirty="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759461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86246C-234C-6E2A-E81F-0674327E2E6B}"/>
              </a:ext>
            </a:extLst>
          </p:cNvPr>
          <p:cNvSpPr>
            <a:spLocks noGrp="1"/>
          </p:cNvSpPr>
          <p:nvPr>
            <p:ph type="title"/>
          </p:nvPr>
        </p:nvSpPr>
        <p:spPr>
          <a:xfrm>
            <a:off x="657224" y="835710"/>
            <a:ext cx="10772775" cy="1658198"/>
          </a:xfrm>
        </p:spPr>
        <p:txBody>
          <a:bodyPr>
            <a:normAutofit fontScale="90000"/>
          </a:bodyPr>
          <a:lstStyle/>
          <a:p>
            <a:pPr algn="ctr"/>
            <a:r>
              <a:rPr lang="fr-FR" sz="5400" dirty="0">
                <a:latin typeface="Arial" panose="020B0604020202020204" pitchFamily="34" charset="0"/>
                <a:cs typeface="Arial" panose="020B0604020202020204" pitchFamily="34" charset="0"/>
              </a:rPr>
              <a:t>Domaine 4: L’école dans son environnement institutionnel et partenarial</a:t>
            </a:r>
            <a:br>
              <a:rPr lang="fr-FR" sz="5400" dirty="0">
                <a:latin typeface="Arial" panose="020B0604020202020204" pitchFamily="34" charset="0"/>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BE9C0C1D-EB39-59BF-3871-7C086917DD03}"/>
              </a:ext>
            </a:extLst>
          </p:cNvPr>
          <p:cNvSpPr>
            <a:spLocks noGrp="1"/>
          </p:cNvSpPr>
          <p:nvPr>
            <p:ph idx="1"/>
          </p:nvPr>
        </p:nvSpPr>
        <p:spPr>
          <a:xfrm>
            <a:off x="676274" y="2817177"/>
            <a:ext cx="10753725" cy="3766185"/>
          </a:xfrm>
        </p:spPr>
        <p:txBody>
          <a:bodyPr/>
          <a:lstStyle/>
          <a:p>
            <a:r>
              <a:rPr lang="fr-FR" sz="2400" dirty="0">
                <a:latin typeface="Arial" panose="020B0604020202020204" pitchFamily="34" charset="0"/>
                <a:cs typeface="Arial" panose="020B0604020202020204" pitchFamily="34" charset="0"/>
              </a:rPr>
              <a:t>Cf questionnement possible et indicateurs dans boîte à outils pages 42 à 53</a:t>
            </a:r>
          </a:p>
          <a:p>
            <a:endParaRPr lang="fr-FR" dirty="0"/>
          </a:p>
        </p:txBody>
      </p:sp>
    </p:spTree>
    <p:extLst>
      <p:ext uri="{BB962C8B-B14F-4D97-AF65-F5344CB8AC3E}">
        <p14:creationId xmlns:p14="http://schemas.microsoft.com/office/powerpoint/2010/main" val="2632776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D24326-2904-1683-9D1E-072DB49E30AD}"/>
              </a:ext>
            </a:extLst>
          </p:cNvPr>
          <p:cNvSpPr>
            <a:spLocks noGrp="1"/>
          </p:cNvSpPr>
          <p:nvPr>
            <p:ph type="title"/>
          </p:nvPr>
        </p:nvSpPr>
        <p:spPr>
          <a:xfrm>
            <a:off x="555250" y="1035896"/>
            <a:ext cx="10772775" cy="1658198"/>
          </a:xfrm>
        </p:spPr>
        <p:txBody>
          <a:bodyPr>
            <a:normAutofit fontScale="90000"/>
          </a:bodyPr>
          <a:lstStyle/>
          <a:p>
            <a:pPr algn="ctr"/>
            <a:r>
              <a:rPr lang="fr-FR" sz="4400" dirty="0">
                <a:latin typeface="Arial" panose="020B0604020202020204" pitchFamily="34" charset="0"/>
                <a:cs typeface="Arial" panose="020B0604020202020204" pitchFamily="34" charset="0"/>
              </a:rPr>
              <a:t>La rédaction du rapport d’auto-évaluation :</a:t>
            </a:r>
            <a:br>
              <a:rPr lang="fr-FR" sz="4400" dirty="0">
                <a:latin typeface="Arial" panose="020B0604020202020204" pitchFamily="34" charset="0"/>
                <a:cs typeface="Arial" panose="020B0604020202020204" pitchFamily="34" charset="0"/>
              </a:rPr>
            </a:br>
            <a:r>
              <a:rPr lang="fr-FR" sz="4400" dirty="0">
                <a:latin typeface="Arial" panose="020B0604020202020204" pitchFamily="34" charset="0"/>
                <a:cs typeface="Arial" panose="020B0604020202020204" pitchFamily="34" charset="0"/>
              </a:rPr>
              <a:t>le fruit d’un </a:t>
            </a:r>
            <a:r>
              <a:rPr lang="fr-FR" sz="4400" b="1" u="sng" dirty="0">
                <a:latin typeface="Arial" panose="020B0604020202020204" pitchFamily="34" charset="0"/>
                <a:cs typeface="Arial" panose="020B0604020202020204" pitchFamily="34" charset="0"/>
              </a:rPr>
              <a:t>travail collectif partagé </a:t>
            </a:r>
            <a:r>
              <a:rPr lang="fr-FR" sz="4400" dirty="0">
                <a:latin typeface="Arial" panose="020B0604020202020204" pitchFamily="34" charset="0"/>
                <a:cs typeface="Arial" panose="020B0604020202020204" pitchFamily="34" charset="0"/>
              </a:rPr>
              <a:t>dans l’école</a:t>
            </a:r>
            <a:br>
              <a:rPr lang="fr-FR" dirty="0">
                <a:latin typeface="Arial" panose="020B0604020202020204" pitchFamily="34" charset="0"/>
                <a:cs typeface="Arial" panose="020B0604020202020204" pitchFamily="34" charset="0"/>
              </a:rPr>
            </a:br>
            <a:br>
              <a:rPr lang="fr-FR" dirty="0">
                <a:latin typeface="Arial" panose="020B0604020202020204" pitchFamily="34" charset="0"/>
                <a:cs typeface="Arial" panose="020B0604020202020204" pitchFamily="34" charset="0"/>
              </a:rPr>
            </a:br>
            <a:endParaRPr lang="fr-FR" dirty="0"/>
          </a:p>
        </p:txBody>
      </p:sp>
      <p:sp>
        <p:nvSpPr>
          <p:cNvPr id="4" name="Espace réservé du contenu 3">
            <a:extLst>
              <a:ext uri="{FF2B5EF4-FFF2-40B4-BE49-F238E27FC236}">
                <a16:creationId xmlns:a16="http://schemas.microsoft.com/office/drawing/2014/main" id="{164377D3-F1B1-FFDA-87A5-44350411532D}"/>
              </a:ext>
            </a:extLst>
          </p:cNvPr>
          <p:cNvSpPr txBox="1">
            <a:spLocks noGrp="1"/>
          </p:cNvSpPr>
          <p:nvPr>
            <p:ph idx="1"/>
          </p:nvPr>
        </p:nvSpPr>
        <p:spPr>
          <a:xfrm>
            <a:off x="719137" y="2204748"/>
            <a:ext cx="10753725" cy="3918317"/>
          </a:xfrm>
          <a:prstGeom prst="rect">
            <a:avLst/>
          </a:prstGeom>
          <a:noFill/>
        </p:spPr>
        <p:txBody>
          <a:bodyPr wrap="square" rtlCol="0">
            <a:spAutoFit/>
          </a:bodyPr>
          <a:lstStyle/>
          <a:p>
            <a:endParaRPr lang="fr-FR" sz="2800" dirty="0">
              <a:latin typeface="Arial" panose="020B0604020202020204" pitchFamily="34" charset="0"/>
              <a:cs typeface="Arial" panose="020B0604020202020204" pitchFamily="34" charset="0"/>
            </a:endParaRPr>
          </a:p>
          <a:p>
            <a:r>
              <a:rPr lang="fr-FR" sz="2800" dirty="0">
                <a:latin typeface="Arial" panose="020B0604020202020204" pitchFamily="34" charset="0"/>
                <a:cs typeface="Arial" panose="020B0604020202020204" pitchFamily="34" charset="0"/>
              </a:rPr>
              <a:t>Il comprend 5 parties:</a:t>
            </a:r>
          </a:p>
          <a:p>
            <a:pPr marL="514350" indent="-514350">
              <a:buAutoNum type="arabicParenR"/>
            </a:pPr>
            <a:r>
              <a:rPr lang="fr-FR" sz="2000" dirty="0">
                <a:latin typeface="Arial" panose="020B0604020202020204" pitchFamily="34" charset="0"/>
                <a:cs typeface="Arial" panose="020B0604020202020204" pitchFamily="34" charset="0"/>
              </a:rPr>
              <a:t>Une brève description de la méthode d’auto-évaluation définie par les écoles et les différents groupes de travail éventuels</a:t>
            </a:r>
          </a:p>
          <a:p>
            <a:pPr marL="514350" indent="-514350">
              <a:buAutoNum type="arabicParenR"/>
            </a:pPr>
            <a:r>
              <a:rPr lang="fr-FR" sz="2000" dirty="0">
                <a:latin typeface="Arial" panose="020B0604020202020204" pitchFamily="34" charset="0"/>
                <a:cs typeface="Arial" panose="020B0604020202020204" pitchFamily="34" charset="0"/>
              </a:rPr>
              <a:t>La synthèse des analyses et réflexions par grands domaines</a:t>
            </a:r>
          </a:p>
          <a:p>
            <a:pPr marL="514350" indent="-514350">
              <a:buAutoNum type="arabicParenR"/>
            </a:pPr>
            <a:r>
              <a:rPr lang="fr-FR" sz="2000" dirty="0">
                <a:latin typeface="Arial" panose="020B0604020202020204" pitchFamily="34" charset="0"/>
                <a:cs typeface="Arial" panose="020B0604020202020204" pitchFamily="34" charset="0"/>
              </a:rPr>
              <a:t>Une synthèse générale d’appréciation sur l’école: ses points forts et ses réussites, ses points d’amélioration, les leviers d’amélioration pertinents</a:t>
            </a:r>
          </a:p>
          <a:p>
            <a:pPr marL="514350" indent="-514350">
              <a:buAutoNum type="arabicParenR"/>
            </a:pPr>
            <a:r>
              <a:rPr lang="fr-FR" sz="2000" dirty="0">
                <a:latin typeface="Arial" panose="020B0604020202020204" pitchFamily="34" charset="0"/>
                <a:cs typeface="Arial" panose="020B0604020202020204" pitchFamily="34" charset="0"/>
              </a:rPr>
              <a:t>Les axes de développement que vise l’école assortis d’un plan d’actions opérationnelles et de besoins de formation identifiés</a:t>
            </a:r>
          </a:p>
          <a:p>
            <a:pPr marL="514350" indent="-514350">
              <a:buAutoNum type="arabicParenR"/>
            </a:pPr>
            <a:r>
              <a:rPr lang="fr-FR" sz="2000" dirty="0">
                <a:latin typeface="Arial" panose="020B0604020202020204" pitchFamily="34" charset="0"/>
                <a:cs typeface="Arial" panose="020B0604020202020204" pitchFamily="34" charset="0"/>
              </a:rPr>
              <a:t>Une appréciation générale sur le processus d’auto-évaluation</a:t>
            </a:r>
            <a:endParaRPr lang="fr-FR" sz="2800" dirty="0"/>
          </a:p>
        </p:txBody>
      </p:sp>
    </p:spTree>
    <p:extLst>
      <p:ext uri="{BB962C8B-B14F-4D97-AF65-F5344CB8AC3E}">
        <p14:creationId xmlns:p14="http://schemas.microsoft.com/office/powerpoint/2010/main" val="2382848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35DF4B-74CF-56F7-F515-B5DC06952AB6}"/>
              </a:ext>
            </a:extLst>
          </p:cNvPr>
          <p:cNvSpPr>
            <a:spLocks noGrp="1"/>
          </p:cNvSpPr>
          <p:nvPr>
            <p:ph type="title"/>
          </p:nvPr>
        </p:nvSpPr>
        <p:spPr>
          <a:xfrm>
            <a:off x="657225" y="353165"/>
            <a:ext cx="10772775" cy="1658198"/>
          </a:xfrm>
        </p:spPr>
        <p:txBody>
          <a:bodyPr/>
          <a:lstStyle/>
          <a:p>
            <a:pPr algn="ctr"/>
            <a:r>
              <a:rPr lang="fr-FR" dirty="0"/>
              <a:t>Modalités de travail </a:t>
            </a:r>
          </a:p>
        </p:txBody>
      </p:sp>
      <p:sp>
        <p:nvSpPr>
          <p:cNvPr id="4" name="Espace réservé du contenu 3">
            <a:extLst>
              <a:ext uri="{FF2B5EF4-FFF2-40B4-BE49-F238E27FC236}">
                <a16:creationId xmlns:a16="http://schemas.microsoft.com/office/drawing/2014/main" id="{4CA3CA7C-53CD-8BBD-8761-5AE1AB3D0BCC}"/>
              </a:ext>
            </a:extLst>
          </p:cNvPr>
          <p:cNvSpPr txBox="1">
            <a:spLocks noGrp="1"/>
          </p:cNvSpPr>
          <p:nvPr>
            <p:ph idx="1"/>
          </p:nvPr>
        </p:nvSpPr>
        <p:spPr>
          <a:xfrm>
            <a:off x="676275" y="1769316"/>
            <a:ext cx="10753725" cy="3767137"/>
          </a:xfrm>
          <a:prstGeom prst="rect">
            <a:avLst/>
          </a:prstGeom>
          <a:noFill/>
        </p:spPr>
        <p:txBody>
          <a:bodyPr wrap="square" rtlCol="0">
            <a:spAutoFit/>
          </a:bodyPr>
          <a:lstStyle/>
          <a:p>
            <a:pPr algn="ctr"/>
            <a:r>
              <a:rPr lang="fr-FR" sz="2800" dirty="0">
                <a:latin typeface="Arial" panose="020B0604020202020204" pitchFamily="34" charset="0"/>
                <a:cs typeface="Arial" panose="020B0604020202020204" pitchFamily="34" charset="0"/>
              </a:rPr>
              <a:t>L’auto-évaluation: il n’ y a pas de modèle unique!</a:t>
            </a:r>
          </a:p>
          <a:p>
            <a:pPr algn="ctr"/>
            <a:endParaRPr lang="fr-FR" sz="2800" dirty="0">
              <a:latin typeface="Arial" panose="020B0604020202020204" pitchFamily="34" charset="0"/>
              <a:cs typeface="Arial" panose="020B0604020202020204" pitchFamily="34" charset="0"/>
            </a:endParaRPr>
          </a:p>
          <a:p>
            <a:r>
              <a:rPr lang="fr-FR" sz="2800" dirty="0">
                <a:latin typeface="Arial" panose="020B0604020202020204" pitchFamily="34" charset="0"/>
                <a:cs typeface="Arial" panose="020B0604020202020204" pitchFamily="34" charset="0"/>
              </a:rPr>
              <a:t>► </a:t>
            </a:r>
            <a:r>
              <a:rPr lang="fr-FR" sz="2400" u="sng" dirty="0">
                <a:latin typeface="Arial" panose="020B0604020202020204" pitchFamily="34" charset="0"/>
                <a:cs typeface="Arial" panose="020B0604020202020204" pitchFamily="34" charset="0"/>
              </a:rPr>
              <a:t>RPI  de 3 écoles </a:t>
            </a:r>
            <a:r>
              <a:rPr lang="fr-FR" sz="2400" dirty="0">
                <a:latin typeface="Arial" panose="020B0604020202020204" pitchFamily="34" charset="0"/>
                <a:cs typeface="Arial" panose="020B0604020202020204" pitchFamily="34" charset="0"/>
              </a:rPr>
              <a:t>:</a:t>
            </a:r>
            <a:r>
              <a:rPr lang="fr-FR" sz="2400" b="1" dirty="0">
                <a:latin typeface="Arial" panose="020B0604020202020204" pitchFamily="34" charset="0"/>
                <a:cs typeface="Arial" panose="020B0604020202020204" pitchFamily="34" charset="0"/>
              </a:rPr>
              <a:t>Un travail commun </a:t>
            </a:r>
            <a:r>
              <a:rPr lang="fr-FR" sz="2400" dirty="0">
                <a:latin typeface="Arial" panose="020B0604020202020204" pitchFamily="34" charset="0"/>
                <a:cs typeface="Arial" panose="020B0604020202020204" pitchFamily="34" charset="0"/>
              </a:rPr>
              <a:t>des équipes des écoles sur les 4 domaines: </a:t>
            </a:r>
            <a:r>
              <a:rPr lang="fr-FR" sz="2400" b="1" dirty="0">
                <a:latin typeface="Arial" panose="020B0604020202020204" pitchFamily="34" charset="0"/>
                <a:cs typeface="Arial" panose="020B0604020202020204" pitchFamily="34" charset="0"/>
              </a:rPr>
              <a:t>1 seul rapport d’auto-évaluation </a:t>
            </a:r>
            <a:r>
              <a:rPr lang="fr-FR" sz="2400" dirty="0">
                <a:latin typeface="Arial" panose="020B0604020202020204" pitchFamily="34" charset="0"/>
                <a:cs typeface="Arial" panose="020B0604020202020204" pitchFamily="34" charset="0"/>
              </a:rPr>
              <a:t>(Ex: RPI, Ecoles élémentaire et maternelles)</a:t>
            </a:r>
          </a:p>
          <a:p>
            <a:r>
              <a:rPr lang="fr-FR" sz="2400" dirty="0">
                <a:latin typeface="Arial" panose="020B0604020202020204" pitchFamily="34" charset="0"/>
                <a:cs typeface="Arial" panose="020B0604020202020204" pitchFamily="34" charset="0"/>
              </a:rPr>
              <a:t>► </a:t>
            </a:r>
            <a:r>
              <a:rPr lang="fr-FR" sz="2400" u="sng" dirty="0">
                <a:latin typeface="Arial" panose="020B0604020202020204" pitchFamily="34" charset="0"/>
                <a:cs typeface="Arial" panose="020B0604020202020204" pitchFamily="34" charset="0"/>
              </a:rPr>
              <a:t>Réseau d’école : </a:t>
            </a:r>
            <a:r>
              <a:rPr lang="fr-FR" sz="2400" b="1" dirty="0">
                <a:latin typeface="Arial" panose="020B0604020202020204" pitchFamily="34" charset="0"/>
                <a:cs typeface="Arial" panose="020B0604020202020204" pitchFamily="34" charset="0"/>
              </a:rPr>
              <a:t>Un travail au sein de chacune des écoles</a:t>
            </a:r>
            <a:r>
              <a:rPr lang="fr-FR" sz="2400" dirty="0">
                <a:latin typeface="Arial" panose="020B0604020202020204" pitchFamily="34" charset="0"/>
                <a:cs typeface="Arial" panose="020B0604020202020204" pitchFamily="34" charset="0"/>
              </a:rPr>
              <a:t> sur les 4 domaines car spécificités des écoles: </a:t>
            </a:r>
            <a:r>
              <a:rPr lang="fr-FR" sz="2400" b="1" dirty="0">
                <a:latin typeface="Arial" panose="020B0604020202020204" pitchFamily="34" charset="0"/>
                <a:cs typeface="Arial" panose="020B0604020202020204" pitchFamily="34" charset="0"/>
              </a:rPr>
              <a:t>plusieurs rapports d’auto-évaluation</a:t>
            </a:r>
          </a:p>
          <a:p>
            <a:r>
              <a:rPr lang="fr-FR" sz="2400" dirty="0">
                <a:latin typeface="Arial" panose="020B0604020202020204" pitchFamily="34" charset="0"/>
                <a:cs typeface="Arial" panose="020B0604020202020204" pitchFamily="34" charset="0"/>
              </a:rPr>
              <a:t>► </a:t>
            </a:r>
            <a:r>
              <a:rPr lang="fr-FR" sz="2400" u="sng" dirty="0">
                <a:latin typeface="Arial" panose="020B0604020202020204" pitchFamily="34" charset="0"/>
                <a:cs typeface="Arial" panose="020B0604020202020204" pitchFamily="34" charset="0"/>
              </a:rPr>
              <a:t>Ecoles d’un REP: </a:t>
            </a:r>
            <a:r>
              <a:rPr lang="fr-FR" sz="2400" b="1" dirty="0">
                <a:latin typeface="Arial" panose="020B0604020202020204" pitchFamily="34" charset="0"/>
                <a:cs typeface="Arial" panose="020B0604020202020204" pitchFamily="34" charset="0"/>
              </a:rPr>
              <a:t>Une répartition des équipes des écoles entre les 4 domaines. </a:t>
            </a:r>
            <a:r>
              <a:rPr lang="fr-FR" sz="2400" dirty="0">
                <a:latin typeface="Arial" panose="020B0604020202020204" pitchFamily="34" charset="0"/>
                <a:cs typeface="Arial" panose="020B0604020202020204" pitchFamily="34" charset="0"/>
              </a:rPr>
              <a:t>Les directeurs d’école ont pris en charge la rédaction de la synthèse</a:t>
            </a:r>
            <a:r>
              <a:rPr lang="fr-FR" sz="2400" b="1" dirty="0">
                <a:latin typeface="Arial" panose="020B0604020202020204" pitchFamily="34" charset="0"/>
                <a:cs typeface="Arial" panose="020B0604020202020204" pitchFamily="34" charset="0"/>
              </a:rPr>
              <a:t>: 1 seul rapport d’auto-évaluation</a:t>
            </a:r>
            <a:endParaRPr lang="fr-FR" sz="2800" dirty="0"/>
          </a:p>
        </p:txBody>
      </p:sp>
    </p:spTree>
    <p:extLst>
      <p:ext uri="{BB962C8B-B14F-4D97-AF65-F5344CB8AC3E}">
        <p14:creationId xmlns:p14="http://schemas.microsoft.com/office/powerpoint/2010/main" val="354409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E9CA5-0FD8-39AD-6866-9B61749CF06E}"/>
              </a:ext>
            </a:extLst>
          </p:cNvPr>
          <p:cNvSpPr>
            <a:spLocks noGrp="1"/>
          </p:cNvSpPr>
          <p:nvPr>
            <p:ph type="ctrTitle"/>
          </p:nvPr>
        </p:nvSpPr>
        <p:spPr/>
        <p:txBody>
          <a:bodyPr/>
          <a:lstStyle/>
          <a:p>
            <a:r>
              <a:rPr lang="fr-FR" dirty="0"/>
              <a:t>Sens et enjeux</a:t>
            </a:r>
          </a:p>
        </p:txBody>
      </p:sp>
    </p:spTree>
    <p:extLst>
      <p:ext uri="{BB962C8B-B14F-4D97-AF65-F5344CB8AC3E}">
        <p14:creationId xmlns:p14="http://schemas.microsoft.com/office/powerpoint/2010/main" val="3538266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7E2768-D2F2-CBFC-9260-4D5A53CE8EE8}"/>
              </a:ext>
            </a:extLst>
          </p:cNvPr>
          <p:cNvSpPr>
            <a:spLocks noGrp="1"/>
          </p:cNvSpPr>
          <p:nvPr>
            <p:ph type="title"/>
          </p:nvPr>
        </p:nvSpPr>
        <p:spPr/>
        <p:txBody>
          <a:bodyPr/>
          <a:lstStyle/>
          <a:p>
            <a:pPr algn="ctr"/>
            <a:r>
              <a:rPr lang="fr-FR" dirty="0">
                <a:latin typeface="Arial" panose="020B0604020202020204" pitchFamily="34" charset="0"/>
                <a:cs typeface="Arial" panose="020B0604020202020204" pitchFamily="34" charset="0"/>
              </a:rPr>
              <a:t>Focus sur votre rôle de directrice</a:t>
            </a:r>
            <a:br>
              <a:rPr lang="fr-FR" dirty="0">
                <a:latin typeface="Arial" panose="020B0604020202020204" pitchFamily="34" charset="0"/>
                <a:cs typeface="Arial" panose="020B0604020202020204" pitchFamily="34" charset="0"/>
              </a:rPr>
            </a:br>
            <a:endParaRPr lang="fr-FR" dirty="0"/>
          </a:p>
        </p:txBody>
      </p:sp>
      <p:sp>
        <p:nvSpPr>
          <p:cNvPr id="5" name="Espace réservé du contenu 4">
            <a:extLst>
              <a:ext uri="{FF2B5EF4-FFF2-40B4-BE49-F238E27FC236}">
                <a16:creationId xmlns:a16="http://schemas.microsoft.com/office/drawing/2014/main" id="{F691680B-9E45-91A4-444C-75139DF232A0}"/>
              </a:ext>
            </a:extLst>
          </p:cNvPr>
          <p:cNvSpPr txBox="1">
            <a:spLocks noGrp="1"/>
          </p:cNvSpPr>
          <p:nvPr>
            <p:ph idx="1"/>
          </p:nvPr>
        </p:nvSpPr>
        <p:spPr>
          <a:xfrm>
            <a:off x="762001" y="1711857"/>
            <a:ext cx="10753725" cy="2642775"/>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rPr>
              <a:t>► Faire adhérer les équipes et donner du sens à la démarche</a:t>
            </a:r>
          </a:p>
          <a:p>
            <a:r>
              <a:rPr lang="fr-FR" sz="2400" dirty="0">
                <a:latin typeface="Arial" panose="020B0604020202020204" pitchFamily="34" charset="0"/>
                <a:cs typeface="Arial" panose="020B0604020202020204" pitchFamily="34" charset="0"/>
              </a:rPr>
              <a:t>► Organiser la phase d’auto-évaluation en établissant un calendrier tenable</a:t>
            </a:r>
          </a:p>
          <a:p>
            <a:r>
              <a:rPr lang="fr-FR" sz="2400" dirty="0">
                <a:latin typeface="Arial" panose="020B0604020202020204" pitchFamily="34" charset="0"/>
                <a:cs typeface="Arial" panose="020B0604020202020204" pitchFamily="34" charset="0"/>
              </a:rPr>
              <a:t>► Rencontrer et informer l’ensemble des acteurs</a:t>
            </a:r>
          </a:p>
          <a:p>
            <a:r>
              <a:rPr lang="fr-FR" sz="2400" dirty="0">
                <a:latin typeface="Arial" panose="020B0604020202020204" pitchFamily="34" charset="0"/>
                <a:cs typeface="Arial" panose="020B0604020202020204" pitchFamily="34" charset="0"/>
              </a:rPr>
              <a:t>► Créer les modalités d’un travail participatif</a:t>
            </a:r>
          </a:p>
          <a:p>
            <a:r>
              <a:rPr lang="fr-FR" sz="2400" dirty="0">
                <a:latin typeface="Arial" panose="020B0604020202020204" pitchFamily="34" charset="0"/>
                <a:cs typeface="Arial" panose="020B0604020202020204" pitchFamily="34" charset="0"/>
              </a:rPr>
              <a:t>► Dans le cadre du regroupement d’écoles, nouer les liens avec les autres directrices au profit d’une réflexion commune</a:t>
            </a:r>
          </a:p>
        </p:txBody>
      </p:sp>
      <p:sp>
        <p:nvSpPr>
          <p:cNvPr id="6" name="Rectangle : coins arrondis 5">
            <a:extLst>
              <a:ext uri="{FF2B5EF4-FFF2-40B4-BE49-F238E27FC236}">
                <a16:creationId xmlns:a16="http://schemas.microsoft.com/office/drawing/2014/main" id="{4E8BE81A-5FB6-917F-1DE6-5AA6AB08A880}"/>
              </a:ext>
            </a:extLst>
          </p:cNvPr>
          <p:cNvSpPr/>
          <p:nvPr/>
        </p:nvSpPr>
        <p:spPr>
          <a:xfrm>
            <a:off x="1311368" y="4823414"/>
            <a:ext cx="9654989" cy="1173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latin typeface="Arial" panose="020B0604020202020204" pitchFamily="34" charset="0"/>
                <a:cs typeface="Arial" panose="020B0604020202020204" pitchFamily="34" charset="0"/>
              </a:rPr>
              <a:t>Identifier une directrice qui coordonne et mène les échanges avec l’équipe d’évaluateurs externes </a:t>
            </a:r>
          </a:p>
          <a:p>
            <a:pPr algn="ctr"/>
            <a:endParaRPr lang="fr-FR" dirty="0"/>
          </a:p>
        </p:txBody>
      </p:sp>
    </p:spTree>
    <p:extLst>
      <p:ext uri="{BB962C8B-B14F-4D97-AF65-F5344CB8AC3E}">
        <p14:creationId xmlns:p14="http://schemas.microsoft.com/office/powerpoint/2010/main" val="1683122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94E449-399D-6206-5E2F-444742DAC4CC}"/>
              </a:ext>
            </a:extLst>
          </p:cNvPr>
          <p:cNvSpPr>
            <a:spLocks noGrp="1"/>
          </p:cNvSpPr>
          <p:nvPr>
            <p:ph type="title"/>
          </p:nvPr>
        </p:nvSpPr>
        <p:spPr>
          <a:xfrm>
            <a:off x="416859" y="128126"/>
            <a:ext cx="11775141" cy="1741015"/>
          </a:xfrm>
        </p:spPr>
        <p:txBody>
          <a:bodyPr/>
          <a:lstStyle/>
          <a:p>
            <a:pPr algn="ctr"/>
            <a:r>
              <a:rPr lang="fr-FR" dirty="0"/>
              <a:t>Un parcours d’auto-formation en accès libre</a:t>
            </a:r>
          </a:p>
        </p:txBody>
      </p:sp>
      <p:sp>
        <p:nvSpPr>
          <p:cNvPr id="3" name="Espace réservé du contenu 2">
            <a:extLst>
              <a:ext uri="{FF2B5EF4-FFF2-40B4-BE49-F238E27FC236}">
                <a16:creationId xmlns:a16="http://schemas.microsoft.com/office/drawing/2014/main" id="{0097E150-E44E-A59F-7599-C377C402EEBC}"/>
              </a:ext>
            </a:extLst>
          </p:cNvPr>
          <p:cNvSpPr>
            <a:spLocks noGrp="1"/>
          </p:cNvSpPr>
          <p:nvPr>
            <p:ph idx="1"/>
          </p:nvPr>
        </p:nvSpPr>
        <p:spPr>
          <a:xfrm>
            <a:off x="1241432" y="1869141"/>
            <a:ext cx="10753725" cy="502228"/>
          </a:xfrm>
        </p:spPr>
        <p:txBody>
          <a:bodyPr/>
          <a:lstStyle/>
          <a:p>
            <a:r>
              <a:rPr lang="fr-FR" dirty="0">
                <a:hlinkClick r:id="rId2"/>
              </a:rPr>
              <a:t>https://magistere.education.fr/ih2ef/course/view.php?id=1799</a:t>
            </a:r>
            <a:endParaRPr lang="fr-FR" dirty="0"/>
          </a:p>
          <a:p>
            <a:endParaRPr lang="fr-FR" dirty="0"/>
          </a:p>
        </p:txBody>
      </p:sp>
      <p:pic>
        <p:nvPicPr>
          <p:cNvPr id="5" name="Image 4">
            <a:extLst>
              <a:ext uri="{FF2B5EF4-FFF2-40B4-BE49-F238E27FC236}">
                <a16:creationId xmlns:a16="http://schemas.microsoft.com/office/drawing/2014/main" id="{F2C6C0B5-F7D8-4FA8-706A-8A5A7FB5BE5A}"/>
              </a:ext>
            </a:extLst>
          </p:cNvPr>
          <p:cNvPicPr>
            <a:picLocks noChangeAspect="1"/>
          </p:cNvPicPr>
          <p:nvPr/>
        </p:nvPicPr>
        <p:blipFill>
          <a:blip r:embed="rId3"/>
          <a:stretch>
            <a:fillRect/>
          </a:stretch>
        </p:blipFill>
        <p:spPr>
          <a:xfrm>
            <a:off x="2249667" y="2451675"/>
            <a:ext cx="6665733" cy="4069914"/>
          </a:xfrm>
          <a:prstGeom prst="rect">
            <a:avLst/>
          </a:prstGeom>
        </p:spPr>
      </p:pic>
    </p:spTree>
    <p:extLst>
      <p:ext uri="{BB962C8B-B14F-4D97-AF65-F5344CB8AC3E}">
        <p14:creationId xmlns:p14="http://schemas.microsoft.com/office/powerpoint/2010/main" val="323961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75428AC-18DB-6E97-E1C2-3CECF257F7C9}"/>
              </a:ext>
            </a:extLst>
          </p:cNvPr>
          <p:cNvPicPr>
            <a:picLocks noChangeAspect="1"/>
          </p:cNvPicPr>
          <p:nvPr/>
        </p:nvPicPr>
        <p:blipFill>
          <a:blip r:embed="rId3"/>
          <a:stretch>
            <a:fillRect/>
          </a:stretch>
        </p:blipFill>
        <p:spPr>
          <a:xfrm>
            <a:off x="114705" y="1127051"/>
            <a:ext cx="11658690" cy="4486940"/>
          </a:xfrm>
          <a:prstGeom prst="rect">
            <a:avLst/>
          </a:prstGeom>
        </p:spPr>
      </p:pic>
    </p:spTree>
    <p:extLst>
      <p:ext uri="{BB962C8B-B14F-4D97-AF65-F5344CB8AC3E}">
        <p14:creationId xmlns:p14="http://schemas.microsoft.com/office/powerpoint/2010/main" val="152804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2F32F8-E06A-D897-10DA-E9A04F8C4A35}"/>
              </a:ext>
            </a:extLst>
          </p:cNvPr>
          <p:cNvSpPr>
            <a:spLocks noGrp="1"/>
          </p:cNvSpPr>
          <p:nvPr>
            <p:ph type="title"/>
          </p:nvPr>
        </p:nvSpPr>
        <p:spPr/>
        <p:txBody>
          <a:bodyPr/>
          <a:lstStyle/>
          <a:p>
            <a:pPr algn="ctr"/>
            <a:r>
              <a:rPr lang="fr-FR" dirty="0"/>
              <a:t>LA FINALITE DE L’EVALUATION</a:t>
            </a:r>
          </a:p>
        </p:txBody>
      </p:sp>
      <p:sp>
        <p:nvSpPr>
          <p:cNvPr id="4" name="Espace réservé du contenu 3">
            <a:extLst>
              <a:ext uri="{FF2B5EF4-FFF2-40B4-BE49-F238E27FC236}">
                <a16:creationId xmlns:a16="http://schemas.microsoft.com/office/drawing/2014/main" id="{6BEB702D-31DE-EABB-78FD-F0132E6FC898}"/>
              </a:ext>
            </a:extLst>
          </p:cNvPr>
          <p:cNvSpPr txBox="1">
            <a:spLocks noGrp="1"/>
          </p:cNvSpPr>
          <p:nvPr>
            <p:ph idx="1"/>
          </p:nvPr>
        </p:nvSpPr>
        <p:spPr>
          <a:xfrm>
            <a:off x="676275" y="2011363"/>
            <a:ext cx="10753725" cy="3930948"/>
          </a:xfrm>
          <a:prstGeom prst="rect">
            <a:avLst/>
          </a:prstGeom>
          <a:noFill/>
        </p:spPr>
        <p:txBody>
          <a:bodyPr wrap="square" rtlCol="0">
            <a:spAutoFit/>
          </a:bodyPr>
          <a:lstStyle/>
          <a:p>
            <a:pPr algn="ctr"/>
            <a:endParaRPr lang="fr-FR"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fr-FR" sz="2000" dirty="0">
                <a:solidFill>
                  <a:srgbClr val="333333"/>
                </a:solidFill>
                <a:latin typeface="Arial" panose="020B0604020202020204" pitchFamily="34" charset="0"/>
                <a:cs typeface="Arial" panose="020B0604020202020204" pitchFamily="34" charset="0"/>
              </a:rPr>
              <a:t> L’amélioration </a:t>
            </a:r>
            <a:r>
              <a:rPr lang="fr-FR" sz="2000" b="0" dirty="0">
                <a:solidFill>
                  <a:srgbClr val="333333"/>
                </a:solidFill>
                <a:effectLst/>
                <a:latin typeface="Arial" panose="020B0604020202020204" pitchFamily="34" charset="0"/>
                <a:cs typeface="Arial" panose="020B0604020202020204" pitchFamily="34" charset="0"/>
              </a:rPr>
              <a:t>du service public d’enseignement scolaire</a:t>
            </a:r>
            <a:endParaRPr lang="fr-FR" sz="2000" dirty="0">
              <a:solidFill>
                <a:srgbClr val="333333"/>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fr-FR" sz="2000" dirty="0">
                <a:solidFill>
                  <a:srgbClr val="333333"/>
                </a:solidFill>
                <a:latin typeface="Arial" panose="020B0604020202020204" pitchFamily="34" charset="0"/>
                <a:cs typeface="Arial" panose="020B0604020202020204" pitchFamily="34" charset="0"/>
              </a:rPr>
              <a:t> L’amélioration </a:t>
            </a:r>
            <a:r>
              <a:rPr lang="fr-FR" sz="2000" b="0" dirty="0">
                <a:solidFill>
                  <a:srgbClr val="333333"/>
                </a:solidFill>
                <a:effectLst/>
                <a:latin typeface="Arial" panose="020B0604020202020204" pitchFamily="34" charset="0"/>
                <a:cs typeface="Arial" panose="020B0604020202020204" pitchFamily="34" charset="0"/>
              </a:rPr>
              <a:t>de la qualité des apprentissages scolaires </a:t>
            </a:r>
          </a:p>
          <a:p>
            <a:pPr>
              <a:buFont typeface="Wingdings" panose="05000000000000000000" pitchFamily="2" charset="2"/>
              <a:buChar char="Ø"/>
            </a:pPr>
            <a:r>
              <a:rPr lang="fr-FR" sz="2000" dirty="0">
                <a:solidFill>
                  <a:srgbClr val="333333"/>
                </a:solidFill>
                <a:latin typeface="Arial" panose="020B0604020202020204" pitchFamily="34" charset="0"/>
                <a:cs typeface="Arial" panose="020B0604020202020204" pitchFamily="34" charset="0"/>
              </a:rPr>
              <a:t> L’amélioration </a:t>
            </a:r>
            <a:r>
              <a:rPr lang="fr-FR" sz="2000" b="0" dirty="0">
                <a:solidFill>
                  <a:srgbClr val="333333"/>
                </a:solidFill>
                <a:effectLst/>
                <a:latin typeface="Arial" panose="020B0604020202020204" pitchFamily="34" charset="0"/>
                <a:cs typeface="Arial" panose="020B0604020202020204" pitchFamily="34" charset="0"/>
              </a:rPr>
              <a:t>du bien-être de la communauté éducative</a:t>
            </a:r>
          </a:p>
          <a:p>
            <a:pPr marL="0" indent="0">
              <a:buNone/>
            </a:pPr>
            <a:endParaRPr lang="fr-FR" sz="2000" b="0" dirty="0">
              <a:solidFill>
                <a:srgbClr val="333333"/>
              </a:solidFill>
              <a:effectLst/>
              <a:latin typeface="Arial" panose="020B0604020202020204" pitchFamily="34" charset="0"/>
              <a:cs typeface="Arial" panose="020B0604020202020204" pitchFamily="34" charset="0"/>
            </a:endParaRPr>
          </a:p>
          <a:p>
            <a:br>
              <a:rPr lang="fr-FR" sz="2000" b="0" dirty="0">
                <a:solidFill>
                  <a:srgbClr val="333333"/>
                </a:solidFill>
                <a:effectLst/>
                <a:latin typeface="Arial" panose="020B0604020202020204" pitchFamily="34" charset="0"/>
                <a:cs typeface="Arial" panose="020B0604020202020204" pitchFamily="34" charset="0"/>
              </a:rPr>
            </a:br>
            <a:endParaRPr lang="fr-FR" sz="2000" dirty="0">
              <a:latin typeface="Arial" panose="020B0604020202020204" pitchFamily="34" charset="0"/>
              <a:cs typeface="Arial" panose="020B0604020202020204" pitchFamily="34" charset="0"/>
            </a:endParaRPr>
          </a:p>
          <a:p>
            <a:pPr algn="ctr"/>
            <a:endParaRPr lang="fr-FR" sz="2800" dirty="0"/>
          </a:p>
          <a:p>
            <a:endParaRPr lang="fr-FR" sz="2800" dirty="0"/>
          </a:p>
        </p:txBody>
      </p:sp>
      <p:sp>
        <p:nvSpPr>
          <p:cNvPr id="5" name="Rectangle : coins arrondis 4">
            <a:extLst>
              <a:ext uri="{FF2B5EF4-FFF2-40B4-BE49-F238E27FC236}">
                <a16:creationId xmlns:a16="http://schemas.microsoft.com/office/drawing/2014/main" id="{95013EEA-A303-3372-3120-6E024DB7FB53}"/>
              </a:ext>
            </a:extLst>
          </p:cNvPr>
          <p:cNvSpPr/>
          <p:nvPr/>
        </p:nvSpPr>
        <p:spPr>
          <a:xfrm>
            <a:off x="1694329" y="4410635"/>
            <a:ext cx="9157447"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solidFill>
                  <a:srgbClr val="333333"/>
                </a:solidFill>
                <a:latin typeface="Arial" panose="020B0604020202020204" pitchFamily="34" charset="0"/>
                <a:cs typeface="Arial" panose="020B0604020202020204" pitchFamily="34" charset="0"/>
              </a:rPr>
              <a:t>L’évaluation a </a:t>
            </a:r>
            <a:r>
              <a:rPr lang="fr-FR" sz="1800" b="0" dirty="0">
                <a:solidFill>
                  <a:srgbClr val="333333"/>
                </a:solidFill>
                <a:effectLst/>
                <a:latin typeface="Arial" panose="020B0604020202020204" pitchFamily="34" charset="0"/>
                <a:cs typeface="Arial" panose="020B0604020202020204" pitchFamily="34" charset="0"/>
              </a:rPr>
              <a:t>pour but d’améliorer, pour l’ensemble de la communauté éducative et de ses acteurs, </a:t>
            </a:r>
            <a:r>
              <a:rPr lang="fr-FR" sz="1800" b="1" dirty="0">
                <a:solidFill>
                  <a:srgbClr val="333333"/>
                </a:solidFill>
                <a:effectLst/>
                <a:latin typeface="Arial" panose="020B0604020202020204" pitchFamily="34" charset="0"/>
                <a:cs typeface="Arial" panose="020B0604020202020204" pitchFamily="34" charset="0"/>
              </a:rPr>
              <a:t>les conditions de réussite collective, d’exercice des différents métiers et de bien-être dans l’école</a:t>
            </a:r>
            <a:r>
              <a:rPr lang="fr-FR" sz="1800" b="0" dirty="0">
                <a:solidFill>
                  <a:srgbClr val="333333"/>
                </a:solidFill>
                <a:effectLst/>
                <a:latin typeface="Arial" panose="020B0604020202020204" pitchFamily="34" charset="0"/>
                <a:cs typeface="Arial" panose="020B0604020202020204" pitchFamily="34" charset="0"/>
              </a:rPr>
              <a:t>.</a:t>
            </a:r>
            <a:endParaRPr lang="fr-FR" dirty="0"/>
          </a:p>
        </p:txBody>
      </p:sp>
    </p:spTree>
    <p:extLst>
      <p:ext uri="{BB962C8B-B14F-4D97-AF65-F5344CB8AC3E}">
        <p14:creationId xmlns:p14="http://schemas.microsoft.com/office/powerpoint/2010/main" val="2221781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20DB22-7FF0-0B2F-0CA3-2C2001E2F7E7}"/>
              </a:ext>
            </a:extLst>
          </p:cNvPr>
          <p:cNvSpPr>
            <a:spLocks noGrp="1"/>
          </p:cNvSpPr>
          <p:nvPr>
            <p:ph type="title"/>
          </p:nvPr>
        </p:nvSpPr>
        <p:spPr/>
        <p:txBody>
          <a:bodyPr>
            <a:normAutofit/>
          </a:bodyPr>
          <a:lstStyle/>
          <a:p>
            <a:endParaRPr lang="fr-FR" dirty="0"/>
          </a:p>
        </p:txBody>
      </p:sp>
      <p:sp>
        <p:nvSpPr>
          <p:cNvPr id="3" name="Espace réservé du contenu 2">
            <a:extLst>
              <a:ext uri="{FF2B5EF4-FFF2-40B4-BE49-F238E27FC236}">
                <a16:creationId xmlns:a16="http://schemas.microsoft.com/office/drawing/2014/main" id="{DC66FE73-2211-1771-BC20-D86D334961F4}"/>
              </a:ext>
            </a:extLst>
          </p:cNvPr>
          <p:cNvSpPr>
            <a:spLocks noGrp="1"/>
          </p:cNvSpPr>
          <p:nvPr>
            <p:ph idx="1"/>
          </p:nvPr>
        </p:nvSpPr>
        <p:spPr>
          <a:xfrm>
            <a:off x="657224" y="3627705"/>
            <a:ext cx="10753725" cy="2771103"/>
          </a:xfrm>
        </p:spPr>
        <p:txBody>
          <a:bodyPr/>
          <a:lstStyle/>
          <a:p>
            <a:pPr marL="0" indent="0">
              <a:buNone/>
            </a:pPr>
            <a:r>
              <a:rPr lang="fr-FR" dirty="0"/>
              <a:t>Il s’agit donc de :</a:t>
            </a:r>
          </a:p>
          <a:p>
            <a:pPr>
              <a:buFont typeface="Wingdings" panose="05000000000000000000" pitchFamily="2" charset="2"/>
              <a:buChar char="Ø"/>
            </a:pPr>
            <a:r>
              <a:rPr lang="fr-FR" dirty="0"/>
              <a:t>  Mesurer les acquisitions des élèves et leurs résultats et les relier aux pratiques professionnelles, aux organisations retenues et aux choix opérés par l’école</a:t>
            </a:r>
          </a:p>
          <a:p>
            <a:pPr>
              <a:buFont typeface="Wingdings" panose="05000000000000000000" pitchFamily="2" charset="2"/>
              <a:buChar char="Ø"/>
            </a:pPr>
            <a:r>
              <a:rPr lang="fr-FR" dirty="0"/>
              <a:t> Proposer collectivement des axes de développement à mettre en œuvre pour une amélioration ou une consolidation de la réussite des élèves et de la qualité de vie à l’école.</a:t>
            </a:r>
          </a:p>
        </p:txBody>
      </p:sp>
      <p:sp>
        <p:nvSpPr>
          <p:cNvPr id="4" name="Rectangle : coins arrondis 3">
            <a:extLst>
              <a:ext uri="{FF2B5EF4-FFF2-40B4-BE49-F238E27FC236}">
                <a16:creationId xmlns:a16="http://schemas.microsoft.com/office/drawing/2014/main" id="{A15EEF82-D21A-F3BC-2A70-AD12033095D0}"/>
              </a:ext>
            </a:extLst>
          </p:cNvPr>
          <p:cNvSpPr/>
          <p:nvPr/>
        </p:nvSpPr>
        <p:spPr>
          <a:xfrm>
            <a:off x="647698" y="459192"/>
            <a:ext cx="10772775" cy="29698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L’évaluation aide les écoles à :</a:t>
            </a:r>
          </a:p>
          <a:p>
            <a:r>
              <a:rPr lang="fr-FR" sz="3200" b="1" dirty="0">
                <a:solidFill>
                  <a:schemeClr val="accent1">
                    <a:lumMod val="20000"/>
                    <a:lumOff val="80000"/>
                  </a:schemeClr>
                </a:solidFill>
              </a:rPr>
              <a:t>-faire émerger </a:t>
            </a:r>
            <a:r>
              <a:rPr lang="fr-FR" sz="2800" b="1" dirty="0"/>
              <a:t>leurs caractéristiques propres</a:t>
            </a:r>
          </a:p>
          <a:p>
            <a:r>
              <a:rPr lang="fr-FR" sz="3200" b="1" dirty="0">
                <a:solidFill>
                  <a:schemeClr val="accent1">
                    <a:lumMod val="20000"/>
                    <a:lumOff val="80000"/>
                  </a:schemeClr>
                </a:solidFill>
              </a:rPr>
              <a:t>-analyser </a:t>
            </a:r>
            <a:r>
              <a:rPr lang="fr-FR" sz="2800" b="1" dirty="0"/>
              <a:t>elles-mêmes leurs décisions et actions propres, leur fonctionnement, les résultats de leurs élèves et la qualité de leur suivi</a:t>
            </a:r>
          </a:p>
          <a:p>
            <a:r>
              <a:rPr lang="fr-FR" sz="2800" b="1" dirty="0"/>
              <a:t> -</a:t>
            </a:r>
            <a:r>
              <a:rPr lang="fr-FR" sz="3200" b="1" dirty="0">
                <a:solidFill>
                  <a:schemeClr val="accent1">
                    <a:lumMod val="20000"/>
                    <a:lumOff val="80000"/>
                  </a:schemeClr>
                </a:solidFill>
              </a:rPr>
              <a:t>valoriser</a:t>
            </a:r>
            <a:r>
              <a:rPr lang="fr-FR" sz="2800" b="1" dirty="0"/>
              <a:t> l’investissement de leurs équipes pédagogiques et à </a:t>
            </a:r>
            <a:r>
              <a:rPr lang="fr-FR" sz="3200" b="1" dirty="0">
                <a:solidFill>
                  <a:schemeClr val="accent1">
                    <a:lumMod val="20000"/>
                    <a:lumOff val="80000"/>
                  </a:schemeClr>
                </a:solidFill>
              </a:rPr>
              <a:t>dégager</a:t>
            </a:r>
            <a:r>
              <a:rPr lang="fr-FR" sz="2800" b="1" dirty="0"/>
              <a:t> des pistes d’action.</a:t>
            </a:r>
          </a:p>
        </p:txBody>
      </p:sp>
    </p:spTree>
    <p:extLst>
      <p:ext uri="{BB962C8B-B14F-4D97-AF65-F5344CB8AC3E}">
        <p14:creationId xmlns:p14="http://schemas.microsoft.com/office/powerpoint/2010/main" val="416255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4C32E4-44CC-3219-679D-8B9FBF20C44D}"/>
              </a:ext>
            </a:extLst>
          </p:cNvPr>
          <p:cNvSpPr>
            <a:spLocks noGrp="1"/>
          </p:cNvSpPr>
          <p:nvPr>
            <p:ph type="title"/>
          </p:nvPr>
        </p:nvSpPr>
        <p:spPr/>
        <p:txBody>
          <a:bodyPr/>
          <a:lstStyle/>
          <a:p>
            <a:r>
              <a:rPr lang="fr-FR" dirty="0"/>
              <a:t>L’évaluation se réfère :</a:t>
            </a:r>
          </a:p>
        </p:txBody>
      </p:sp>
      <p:sp>
        <p:nvSpPr>
          <p:cNvPr id="3" name="Espace réservé du contenu 2">
            <a:extLst>
              <a:ext uri="{FF2B5EF4-FFF2-40B4-BE49-F238E27FC236}">
                <a16:creationId xmlns:a16="http://schemas.microsoft.com/office/drawing/2014/main" id="{185C1ED2-5E10-75B2-44E2-C1AA1ABD4DCF}"/>
              </a:ext>
            </a:extLst>
          </p:cNvPr>
          <p:cNvSpPr>
            <a:spLocks noGrp="1"/>
          </p:cNvSpPr>
          <p:nvPr>
            <p:ph idx="1"/>
          </p:nvPr>
        </p:nvSpPr>
        <p:spPr>
          <a:xfrm>
            <a:off x="676656" y="2420471"/>
            <a:ext cx="10753725" cy="3357394"/>
          </a:xfrm>
        </p:spPr>
        <p:txBody>
          <a:bodyPr/>
          <a:lstStyle/>
          <a:p>
            <a:pPr>
              <a:buFont typeface="Wingdings" panose="05000000000000000000" pitchFamily="2" charset="2"/>
              <a:buChar char="Ø"/>
            </a:pPr>
            <a:r>
              <a:rPr lang="fr-FR" dirty="0"/>
              <a:t> à la mission de service public (projet national)</a:t>
            </a:r>
          </a:p>
          <a:p>
            <a:pPr>
              <a:buFont typeface="Wingdings" panose="05000000000000000000" pitchFamily="2" charset="2"/>
              <a:buChar char="Ø"/>
            </a:pPr>
            <a:r>
              <a:rPr lang="fr-FR" dirty="0"/>
              <a:t> aux finalités de l’école (article 111-1 du code de l’éducation)</a:t>
            </a:r>
          </a:p>
          <a:p>
            <a:pPr>
              <a:buFont typeface="Wingdings" panose="05000000000000000000" pitchFamily="2" charset="2"/>
              <a:buChar char="Ø"/>
            </a:pPr>
            <a:r>
              <a:rPr lang="fr-FR" dirty="0"/>
              <a:t> au projet académique et à sa déclinaison locale (projet d’école)</a:t>
            </a:r>
          </a:p>
          <a:p>
            <a:pPr>
              <a:buFont typeface="Wingdings" panose="05000000000000000000" pitchFamily="2" charset="2"/>
              <a:buChar char="Ø"/>
            </a:pPr>
            <a:endParaRPr lang="fr-FR" dirty="0"/>
          </a:p>
          <a:p>
            <a:pPr>
              <a:buFont typeface="Wingdings" panose="05000000000000000000" pitchFamily="2" charset="2"/>
              <a:buChar char="Ø"/>
            </a:pPr>
            <a:endParaRPr lang="fr-FR" dirty="0"/>
          </a:p>
        </p:txBody>
      </p:sp>
    </p:spTree>
    <p:extLst>
      <p:ext uri="{BB962C8B-B14F-4D97-AF65-F5344CB8AC3E}">
        <p14:creationId xmlns:p14="http://schemas.microsoft.com/office/powerpoint/2010/main" val="239329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A0048D-813D-B586-C5D6-BC81964665A9}"/>
              </a:ext>
            </a:extLst>
          </p:cNvPr>
          <p:cNvSpPr>
            <a:spLocks noGrp="1"/>
          </p:cNvSpPr>
          <p:nvPr>
            <p:ph type="title"/>
          </p:nvPr>
        </p:nvSpPr>
        <p:spPr>
          <a:xfrm>
            <a:off x="563095" y="365062"/>
            <a:ext cx="10772775" cy="1658198"/>
          </a:xfrm>
        </p:spPr>
        <p:txBody>
          <a:bodyPr/>
          <a:lstStyle/>
          <a:p>
            <a:r>
              <a:rPr lang="fr-FR" dirty="0"/>
              <a:t>Les objectifs prioritaires associés à la mission de service public</a:t>
            </a:r>
          </a:p>
        </p:txBody>
      </p:sp>
      <p:sp>
        <p:nvSpPr>
          <p:cNvPr id="3" name="Espace réservé du contenu 2">
            <a:extLst>
              <a:ext uri="{FF2B5EF4-FFF2-40B4-BE49-F238E27FC236}">
                <a16:creationId xmlns:a16="http://schemas.microsoft.com/office/drawing/2014/main" id="{582EA5CB-AE02-E6F9-8F19-16ED75080946}"/>
              </a:ext>
            </a:extLst>
          </p:cNvPr>
          <p:cNvSpPr>
            <a:spLocks noGrp="1"/>
          </p:cNvSpPr>
          <p:nvPr>
            <p:ph idx="1"/>
          </p:nvPr>
        </p:nvSpPr>
        <p:spPr>
          <a:xfrm>
            <a:off x="676274" y="2267174"/>
            <a:ext cx="11184032" cy="4389120"/>
          </a:xfrm>
        </p:spPr>
        <p:txBody>
          <a:bodyPr>
            <a:normAutofit/>
          </a:bodyPr>
          <a:lstStyle/>
          <a:p>
            <a:r>
              <a:rPr lang="fr-FR" dirty="0"/>
              <a:t> - l’élévation du niveau général scolaire de l’ensemble des élèves et notamment l’acquisition et la consolidation des savoirs, du socle commun de connaissances, de compétences et de culture pour tous, ainsi qu’une meilleure intégration de tous les élèves dans toutes les dimensions de la vie en société </a:t>
            </a:r>
          </a:p>
          <a:p>
            <a:r>
              <a:rPr lang="fr-FR" dirty="0"/>
              <a:t>- le développement de l’équité scolaire et de la justice sociale par la lutte contre les inégalités dans toutes leurs dimensions : celles qui touchent à l’égalité fille-garçon et celles liées à l’origine sociale et territoriale des élèves </a:t>
            </a:r>
          </a:p>
          <a:p>
            <a:r>
              <a:rPr lang="fr-FR" dirty="0"/>
              <a:t> - l’association et la responsabilisation de l’ensemble des parties prenantes, notamment des élèves et de leurs parents. </a:t>
            </a:r>
          </a:p>
          <a:p>
            <a:r>
              <a:rPr lang="fr-FR" dirty="0"/>
              <a:t>- la construction d’une école en phase avec les grands enjeux du XXIe siècle que sont les transitions écologique et numérique.</a:t>
            </a:r>
          </a:p>
        </p:txBody>
      </p:sp>
    </p:spTree>
    <p:extLst>
      <p:ext uri="{BB962C8B-B14F-4D97-AF65-F5344CB8AC3E}">
        <p14:creationId xmlns:p14="http://schemas.microsoft.com/office/powerpoint/2010/main" val="1693065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E9CA5-0FD8-39AD-6866-9B61749CF06E}"/>
              </a:ext>
            </a:extLst>
          </p:cNvPr>
          <p:cNvSpPr>
            <a:spLocks noGrp="1"/>
          </p:cNvSpPr>
          <p:nvPr>
            <p:ph type="ctrTitle"/>
          </p:nvPr>
        </p:nvSpPr>
        <p:spPr/>
        <p:txBody>
          <a:bodyPr/>
          <a:lstStyle/>
          <a:p>
            <a:r>
              <a:rPr lang="fr-FR" dirty="0"/>
              <a:t>La démarche</a:t>
            </a:r>
          </a:p>
        </p:txBody>
      </p:sp>
    </p:spTree>
    <p:extLst>
      <p:ext uri="{BB962C8B-B14F-4D97-AF65-F5344CB8AC3E}">
        <p14:creationId xmlns:p14="http://schemas.microsoft.com/office/powerpoint/2010/main" val="3266124232"/>
      </p:ext>
    </p:extLst>
  </p:cSld>
  <p:clrMapOvr>
    <a:masterClrMapping/>
  </p:clrMapOvr>
</p:sld>
</file>

<file path=ppt/theme/theme1.xml><?xml version="1.0" encoding="utf-8"?>
<a:theme xmlns:a="http://schemas.openxmlformats.org/drawingml/2006/main" name="Métropolitain">
  <a:themeElements>
    <a:clrScheme name="Métropolitai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étropolitai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étropolitai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Métropolitain</Template>
  <TotalTime>0</TotalTime>
  <Words>1546</Words>
  <Application>Microsoft Office PowerPoint</Application>
  <PresentationFormat>Grand écran</PresentationFormat>
  <Paragraphs>117</Paragraphs>
  <Slides>31</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31</vt:i4>
      </vt:variant>
    </vt:vector>
  </HeadingPairs>
  <TitlesOfParts>
    <vt:vector size="37" baseType="lpstr">
      <vt:lpstr>Arial</vt:lpstr>
      <vt:lpstr>Calibri</vt:lpstr>
      <vt:lpstr>Calibri Light</vt:lpstr>
      <vt:lpstr>Open Sans</vt:lpstr>
      <vt:lpstr>Wingdings</vt:lpstr>
      <vt:lpstr>Métropolitain</vt:lpstr>
      <vt:lpstr>Evaluations des écoles de Behren-lès-Forbach</vt:lpstr>
      <vt:lpstr> </vt:lpstr>
      <vt:lpstr>Sens et enjeux</vt:lpstr>
      <vt:lpstr>Présentation PowerPoint</vt:lpstr>
      <vt:lpstr>LA FINALITE DE L’EVALUATION</vt:lpstr>
      <vt:lpstr>Présentation PowerPoint</vt:lpstr>
      <vt:lpstr>L’évaluation se réfère :</vt:lpstr>
      <vt:lpstr>Les objectifs prioritaires associés à la mission de service public</vt:lpstr>
      <vt:lpstr>La démarche</vt:lpstr>
      <vt:lpstr>Les principes</vt:lpstr>
      <vt:lpstr>Les échéances</vt:lpstr>
      <vt:lpstr>Focus sur l’étape 1 : l’auto -évaluation</vt:lpstr>
      <vt:lpstr>Présentation PowerPoint</vt:lpstr>
      <vt:lpstr>L’auto-évaluation : une démarche participative</vt:lpstr>
      <vt:lpstr>Les outils pour mener l’auto-évaluation</vt:lpstr>
      <vt:lpstr>Le cadre de l’évaluation et ses annexes (janvier 2022) </vt:lpstr>
      <vt:lpstr>Le rapport d’auto-évaluation à renseigner </vt:lpstr>
      <vt:lpstr>La boîte à outils / version Excel </vt:lpstr>
      <vt:lpstr>Les questionnaires </vt:lpstr>
      <vt:lpstr>La fiche APAE </vt:lpstr>
      <vt:lpstr>Analyse de l’école </vt:lpstr>
      <vt:lpstr>Conduire le questionnement </vt:lpstr>
      <vt:lpstr>S’examiner dans sa globalité pour repérer la cohérence de ses actions, leur pertinence et leurs effets</vt:lpstr>
      <vt:lpstr>Domaine 1: les apprentissages et les parcours des élèves, l’enseignement</vt:lpstr>
      <vt:lpstr>Domaine 2: la vie et le bien-être de l’élève, le climat scolaire</vt:lpstr>
      <vt:lpstr>Domaine 3 : les acteurs, la stratégie et le fonctionnement de l’école </vt:lpstr>
      <vt:lpstr>Domaine 4: L’école dans son environnement institutionnel et partenarial </vt:lpstr>
      <vt:lpstr>La rédaction du rapport d’auto-évaluation : le fruit d’un travail collectif partagé dans l’école  </vt:lpstr>
      <vt:lpstr>Modalités de travail </vt:lpstr>
      <vt:lpstr>Focus sur votre rôle de directrice </vt:lpstr>
      <vt:lpstr>Un parcours d’auto-formation en accès libre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Evaluations des écoles</dc:title>
  <dc:creator>Marie-Laure Ball</dc:creator>
  <cp:lastModifiedBy>Marie-Laure Ball</cp:lastModifiedBy>
  <cp:revision>13</cp:revision>
  <dcterms:created xsi:type="dcterms:W3CDTF">2023-02-03T10:00:26Z</dcterms:created>
  <dcterms:modified xsi:type="dcterms:W3CDTF">2023-02-06T16:53:11Z</dcterms:modified>
</cp:coreProperties>
</file>